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9" r:id="rId1"/>
  </p:sldMasterIdLst>
  <p:notesMasterIdLst>
    <p:notesMasterId r:id="rId65"/>
  </p:notesMasterIdLst>
  <p:sldIdLst>
    <p:sldId id="323" r:id="rId2"/>
    <p:sldId id="285" r:id="rId3"/>
    <p:sldId id="332" r:id="rId4"/>
    <p:sldId id="337" r:id="rId5"/>
    <p:sldId id="338" r:id="rId6"/>
    <p:sldId id="339" r:id="rId7"/>
    <p:sldId id="289" r:id="rId8"/>
    <p:sldId id="292" r:id="rId9"/>
    <p:sldId id="271" r:id="rId10"/>
    <p:sldId id="272" r:id="rId11"/>
    <p:sldId id="343" r:id="rId12"/>
    <p:sldId id="345" r:id="rId13"/>
    <p:sldId id="347" r:id="rId14"/>
    <p:sldId id="348" r:id="rId15"/>
    <p:sldId id="350" r:id="rId16"/>
    <p:sldId id="352" r:id="rId17"/>
    <p:sldId id="353" r:id="rId18"/>
    <p:sldId id="354" r:id="rId19"/>
    <p:sldId id="355" r:id="rId20"/>
    <p:sldId id="309" r:id="rId21"/>
    <p:sldId id="310" r:id="rId22"/>
    <p:sldId id="312" r:id="rId23"/>
    <p:sldId id="311" r:id="rId24"/>
    <p:sldId id="313" r:id="rId25"/>
    <p:sldId id="314" r:id="rId26"/>
    <p:sldId id="315" r:id="rId27"/>
    <p:sldId id="334" r:id="rId28"/>
    <p:sldId id="386" r:id="rId29"/>
    <p:sldId id="388" r:id="rId30"/>
    <p:sldId id="387" r:id="rId31"/>
    <p:sldId id="390" r:id="rId32"/>
    <p:sldId id="391" r:id="rId33"/>
    <p:sldId id="392" r:id="rId34"/>
    <p:sldId id="389" r:id="rId35"/>
    <p:sldId id="393" r:id="rId36"/>
    <p:sldId id="395" r:id="rId37"/>
    <p:sldId id="396" r:id="rId38"/>
    <p:sldId id="398" r:id="rId39"/>
    <p:sldId id="399" r:id="rId40"/>
    <p:sldId id="400" r:id="rId41"/>
    <p:sldId id="364" r:id="rId42"/>
    <p:sldId id="382" r:id="rId43"/>
    <p:sldId id="365" r:id="rId44"/>
    <p:sldId id="366" r:id="rId45"/>
    <p:sldId id="367" r:id="rId46"/>
    <p:sldId id="370" r:id="rId47"/>
    <p:sldId id="369" r:id="rId48"/>
    <p:sldId id="368" r:id="rId49"/>
    <p:sldId id="371" r:id="rId50"/>
    <p:sldId id="384" r:id="rId51"/>
    <p:sldId id="373" r:id="rId52"/>
    <p:sldId id="372" r:id="rId53"/>
    <p:sldId id="383" r:id="rId54"/>
    <p:sldId id="385" r:id="rId55"/>
    <p:sldId id="374" r:id="rId56"/>
    <p:sldId id="375" r:id="rId57"/>
    <p:sldId id="376" r:id="rId58"/>
    <p:sldId id="381" r:id="rId59"/>
    <p:sldId id="380" r:id="rId60"/>
    <p:sldId id="377" r:id="rId61"/>
    <p:sldId id="378" r:id="rId62"/>
    <p:sldId id="379" r:id="rId63"/>
    <p:sldId id="297" r:id="rId64"/>
  </p:sldIdLst>
  <p:sldSz cx="12192000" cy="6858000"/>
  <p:notesSz cx="6858000" cy="9144000"/>
  <p:custShowLst>
    <p:custShow name="STATISTICS" id="0">
      <p:sldLst>
        <p:sld r:id="rId3"/>
        <p:sld r:id="rId8"/>
        <p:sld r:id="rId9"/>
        <p:sld r:id="rId10"/>
        <p:sld r:id="rId11"/>
        <p:sld r:id="rId64"/>
      </p:sldLst>
    </p:custShow>
  </p:custShowLst>
  <p:photoAlbum layout="1pic"/>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vanya venu" initials="Lv" lastIdx="1" clrIdx="0">
    <p:extLst>
      <p:ext uri="{19B8F6BF-5375-455C-9EA6-DF929625EA0E}">
        <p15:presenceInfo xmlns:p15="http://schemas.microsoft.com/office/powerpoint/2012/main" userId="41969b4689f5b61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343" autoAdjust="0"/>
  </p:normalViewPr>
  <p:slideViewPr>
    <p:cSldViewPr snapToGrid="0">
      <p:cViewPr varScale="1">
        <p:scale>
          <a:sx n="70" d="100"/>
          <a:sy n="70" d="100"/>
        </p:scale>
        <p:origin x="63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D3ECA6-CC4A-4D6A-9B36-39F5D1458CA1}" type="datetimeFigureOut">
              <a:rPr lang="en-IN" smtClean="0"/>
              <a:pPr/>
              <a:t>30-07-2023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35802D-0E48-4667-82DF-E99305EF9403}" type="slidenum">
              <a:rPr lang="en-IN" smtClean="0"/>
              <a:pPr/>
              <a:t>‹#›</a:t>
            </a:fld>
            <a:endParaRPr lang="en-IN"/>
          </a:p>
        </p:txBody>
      </p:sp>
    </p:spTree>
    <p:extLst>
      <p:ext uri="{BB962C8B-B14F-4D97-AF65-F5344CB8AC3E}">
        <p14:creationId xmlns:p14="http://schemas.microsoft.com/office/powerpoint/2010/main" val="3081880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5802D-0E48-4667-82DF-E99305EF9403}" type="slidenum">
              <a:rPr lang="en-IN" smtClean="0"/>
              <a:pPr/>
              <a:t>19</a:t>
            </a:fld>
            <a:endParaRPr lang="en-IN"/>
          </a:p>
        </p:txBody>
      </p:sp>
    </p:spTree>
    <p:extLst>
      <p:ext uri="{BB962C8B-B14F-4D97-AF65-F5344CB8AC3E}">
        <p14:creationId xmlns:p14="http://schemas.microsoft.com/office/powerpoint/2010/main" val="195201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5802D-0E48-4667-82DF-E99305EF9403}" type="slidenum">
              <a:rPr lang="en-IN" smtClean="0"/>
              <a:pPr/>
              <a:t>24</a:t>
            </a:fld>
            <a:endParaRPr lang="en-IN"/>
          </a:p>
        </p:txBody>
      </p:sp>
    </p:spTree>
    <p:extLst>
      <p:ext uri="{BB962C8B-B14F-4D97-AF65-F5344CB8AC3E}">
        <p14:creationId xmlns:p14="http://schemas.microsoft.com/office/powerpoint/2010/main" val="3164773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4D8CC360-4EDD-4A55-81F4-918C7872E41F}" type="datetimeFigureOut">
              <a:rPr lang="en-US" smtClean="0"/>
              <a:pPr/>
              <a:t>30-Jul-23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006EBC66-6C79-4745-A6B5-C9E4D985F42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D8CC360-4EDD-4A55-81F4-918C7872E41F}" type="datetimeFigureOut">
              <a:rPr lang="en-US" smtClean="0"/>
              <a:pPr/>
              <a:t>30-Jul-23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EBC66-6C79-4745-A6B5-C9E4D985F42E}"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D8CC360-4EDD-4A55-81F4-918C7872E41F}" type="datetimeFigureOut">
              <a:rPr lang="en-US" smtClean="0"/>
              <a:pPr/>
              <a:t>30-Jul-23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EBC66-6C79-4745-A6B5-C9E4D985F42E}"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D8CC360-4EDD-4A55-81F4-918C7872E41F}" type="datetimeFigureOut">
              <a:rPr lang="en-US" smtClean="0"/>
              <a:pPr/>
              <a:t>30-Jul-23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EBC66-6C79-4745-A6B5-C9E4D985F42E}"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D8CC360-4EDD-4A55-81F4-918C7872E41F}" type="datetimeFigureOut">
              <a:rPr lang="en-US" smtClean="0"/>
              <a:pPr/>
              <a:t>30-Jul-23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EBC66-6C79-4745-A6B5-C9E4D985F42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D8CC360-4EDD-4A55-81F4-918C7872E41F}" type="datetimeFigureOut">
              <a:rPr lang="en-US" smtClean="0"/>
              <a:pPr/>
              <a:t>30-Jul-23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6EBC66-6C79-4745-A6B5-C9E4D985F42E}"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D8CC360-4EDD-4A55-81F4-918C7872E41F}" type="datetimeFigureOut">
              <a:rPr lang="en-US" smtClean="0"/>
              <a:pPr/>
              <a:t>30-Jul-23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6EBC66-6C79-4745-A6B5-C9E4D985F42E}"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4D8CC360-4EDD-4A55-81F4-918C7872E41F}" type="datetimeFigureOut">
              <a:rPr lang="en-US" smtClean="0"/>
              <a:pPr/>
              <a:t>30-Jul-23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6EBC66-6C79-4745-A6B5-C9E4D985F42E}"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8CC360-4EDD-4A55-81F4-918C7872E41F}" type="datetimeFigureOut">
              <a:rPr lang="en-US" smtClean="0"/>
              <a:pPr/>
              <a:t>30-Jul-23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6EBC66-6C79-4745-A6B5-C9E4D985F42E}"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D8CC360-4EDD-4A55-81F4-918C7872E41F}" type="datetimeFigureOut">
              <a:rPr lang="en-US" smtClean="0"/>
              <a:pPr/>
              <a:t>30-Jul-23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6EBC66-6C79-4745-A6B5-C9E4D985F42E}"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D8CC360-4EDD-4A55-81F4-918C7872E41F}" type="datetimeFigureOut">
              <a:rPr lang="en-US" smtClean="0"/>
              <a:pPr/>
              <a:t>30-Jul-23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351"/>
            <a:ext cx="812800" cy="365125"/>
          </a:xfrm>
        </p:spPr>
        <p:txBody>
          <a:bodyPr/>
          <a:lstStyle/>
          <a:p>
            <a:fld id="{006EBC66-6C79-4745-A6B5-C9E4D985F42E}" type="slidenum">
              <a:rPr lang="en-US" smtClean="0"/>
              <a:pPr/>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D8CC360-4EDD-4A55-81F4-918C7872E41F}" type="datetimeFigureOut">
              <a:rPr lang="en-US" smtClean="0"/>
              <a:pPr/>
              <a:t>30-Jul-23</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06EBC66-6C79-4745-A6B5-C9E4D985F42E}" type="slidenum">
              <a:rPr lang="en-US" smtClean="0"/>
              <a:pPr/>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4"/>
          <a:stretch>
            <a:fillRect/>
          </a:stretch>
        </p:blipFill>
        <p:spPr>
          <a:xfrm>
            <a:off x="1" y="0"/>
            <a:ext cx="12192000" cy="6611815"/>
          </a:xfrm>
        </p:spPr>
      </p:pic>
      <p:pic>
        <p:nvPicPr>
          <p:cNvPr id="5" name="0053. Corporate Motivational Ambient - AShamaluevMus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15119786"/>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1" presetClass="exit" presetSubtype="8" fill="hold" nodeType="clickEffect">
                                  <p:stCondLst>
                                    <p:cond delay="0"/>
                                  </p:stCondLst>
                                  <p:childTnLst>
                                    <p:animEffect transition="out" filter="wheel(8)">
                                      <p:cBhvr>
                                        <p:cTn id="10" dur="2000"/>
                                        <p:tgtEl>
                                          <p:spTgt spid="1026"/>
                                        </p:tgtEl>
                                      </p:cBhvr>
                                    </p:animEffect>
                                    <p:set>
                                      <p:cBhvr>
                                        <p:cTn id="11" dur="1" fill="hold">
                                          <p:stCondLst>
                                            <p:cond delay="1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7352263336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870153" y="713453"/>
            <a:ext cx="10323873" cy="5807179"/>
          </a:xfrm>
          <a:prstGeom prst="rect">
            <a:avLst/>
          </a:prstGeom>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pic>
    </p:spTree>
    <p:extLst>
      <p:ext uri="{BB962C8B-B14F-4D97-AF65-F5344CB8AC3E}">
        <p14:creationId xmlns:p14="http://schemas.microsoft.com/office/powerpoint/2010/main" val="1914013111"/>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2263" y="1651379"/>
            <a:ext cx="6428976" cy="3416320"/>
          </a:xfrm>
          <a:prstGeom prst="rect">
            <a:avLst/>
          </a:prstGeom>
        </p:spPr>
        <p:txBody>
          <a:bodyPr wrap="square">
            <a:spAutoFit/>
          </a:bodyPr>
          <a:lstStyle/>
          <a:p>
            <a:pPr algn="ctr"/>
            <a:r>
              <a:rPr lang="en-US" sz="2400" b="1" dirty="0">
                <a:solidFill>
                  <a:schemeClr val="accent1">
                    <a:lumMod val="75000"/>
                  </a:schemeClr>
                </a:solidFill>
                <a:latin typeface="Times New Roman" panose="02020603050405020304" pitchFamily="18" charset="0"/>
                <a:cs typeface="Times New Roman" panose="02020603050405020304" pitchFamily="18" charset="0"/>
              </a:rPr>
              <a:t>GUEST LECTURE ON ROLE OF STATISTICS TOWARDS DECISION MAKING</a:t>
            </a:r>
          </a:p>
          <a:p>
            <a:endParaRPr lang="en-US" sz="2400" b="1" dirty="0">
              <a:solidFill>
                <a:schemeClr val="accent1">
                  <a:lumMod val="75000"/>
                </a:schemeClr>
              </a:solidFill>
            </a:endParaRPr>
          </a:p>
          <a:p>
            <a:endParaRPr lang="en-US" sz="2400" b="1" dirty="0">
              <a:solidFill>
                <a:schemeClr val="accent1">
                  <a:lumMod val="75000"/>
                </a:schemeClr>
              </a:solidFill>
            </a:endParaRPr>
          </a:p>
          <a:p>
            <a:r>
              <a:rPr lang="en-US" sz="2400" dirty="0">
                <a:solidFill>
                  <a:schemeClr val="accent1">
                    <a:lumMod val="50000"/>
                  </a:schemeClr>
                </a:solidFill>
              </a:rPr>
              <a:t>Department has conducted Lecture on </a:t>
            </a:r>
            <a:r>
              <a:rPr lang="en-US" sz="2400" b="1" dirty="0">
                <a:solidFill>
                  <a:srgbClr val="FF0000"/>
                </a:solidFill>
              </a:rPr>
              <a:t>14-03-2020</a:t>
            </a:r>
            <a:r>
              <a:rPr lang="en-US" sz="2400" dirty="0">
                <a:solidFill>
                  <a:schemeClr val="accent1">
                    <a:lumMod val="50000"/>
                  </a:schemeClr>
                </a:solidFill>
              </a:rPr>
              <a:t> on “Role of statistics towards decision making” by </a:t>
            </a:r>
            <a:r>
              <a:rPr lang="en-US" sz="2400" dirty="0">
                <a:solidFill>
                  <a:srgbClr val="FF0000"/>
                </a:solidFill>
              </a:rPr>
              <a:t>Mr. M. Kanaka Reddy</a:t>
            </a:r>
            <a:r>
              <a:rPr lang="en-US" sz="2400" dirty="0">
                <a:solidFill>
                  <a:schemeClr val="accent1">
                    <a:lumMod val="50000"/>
                  </a:schemeClr>
                </a:solidFill>
              </a:rPr>
              <a:t>, Research scholar, Osmania university. </a:t>
            </a:r>
            <a:endParaRPr lang="en-IN" sz="2400" dirty="0">
              <a:solidFill>
                <a:schemeClr val="accent1">
                  <a:lumMod val="50000"/>
                </a:schemeClr>
              </a:solidFill>
            </a:endParaRPr>
          </a:p>
        </p:txBody>
      </p:sp>
      <p:sp>
        <p:nvSpPr>
          <p:cNvPr id="3" name="Rectangle 2"/>
          <p:cNvSpPr/>
          <p:nvPr/>
        </p:nvSpPr>
        <p:spPr>
          <a:xfrm>
            <a:off x="7315200" y="1017639"/>
            <a:ext cx="4704735" cy="55580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C6C8D897-9C8A-4CC6-B446-E818FB41F2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199" y="1017639"/>
            <a:ext cx="4704735" cy="5676065"/>
          </a:xfrm>
          <a:prstGeom prst="rect">
            <a:avLst/>
          </a:prstGeom>
        </p:spPr>
      </p:pic>
    </p:spTree>
    <p:extLst>
      <p:ext uri="{BB962C8B-B14F-4D97-AF65-F5344CB8AC3E}">
        <p14:creationId xmlns:p14="http://schemas.microsoft.com/office/powerpoint/2010/main" val="356569142"/>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0877" y="751344"/>
            <a:ext cx="10043652" cy="5262979"/>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He explained the importance of statistics in </a:t>
            </a:r>
            <a:r>
              <a:rPr lang="en-US" sz="2400" dirty="0">
                <a:solidFill>
                  <a:srgbClr val="002060"/>
                </a:solidFill>
                <a:latin typeface="Times New Roman" panose="02020603050405020304" pitchFamily="18" charset="0"/>
                <a:cs typeface="Times New Roman" panose="02020603050405020304" pitchFamily="18" charset="0"/>
              </a:rPr>
              <a:t>taking decision at various fields</a:t>
            </a:r>
            <a:r>
              <a:rPr lang="en-US" sz="2400" dirty="0">
                <a:latin typeface="Times New Roman" panose="02020603050405020304" pitchFamily="18" charset="0"/>
                <a:cs typeface="Times New Roman" panose="02020603050405020304" pitchFamily="18" charset="0"/>
              </a:rPr>
              <a:t>. He also informed that the statistics subject is very important to get into </a:t>
            </a:r>
            <a:r>
              <a:rPr lang="en-US" sz="2400" dirty="0">
                <a:solidFill>
                  <a:srgbClr val="002060"/>
                </a:solidFill>
                <a:latin typeface="Times New Roman" panose="02020603050405020304" pitchFamily="18" charset="0"/>
                <a:cs typeface="Times New Roman" panose="02020603050405020304" pitchFamily="18" charset="0"/>
              </a:rPr>
              <a:t>various competitive examinations </a:t>
            </a:r>
            <a:r>
              <a:rPr lang="en-US" sz="2400" dirty="0">
                <a:latin typeface="Times New Roman" panose="02020603050405020304" pitchFamily="18" charset="0"/>
                <a:cs typeface="Times New Roman" panose="02020603050405020304" pitchFamily="18" charset="0"/>
              </a:rPr>
              <a:t>to be organized by the </a:t>
            </a:r>
            <a:r>
              <a:rPr lang="en-US" sz="2400" dirty="0">
                <a:solidFill>
                  <a:schemeClr val="accent1">
                    <a:lumMod val="50000"/>
                  </a:schemeClr>
                </a:solidFill>
                <a:latin typeface="Times New Roman" panose="02020603050405020304" pitchFamily="18" charset="0"/>
                <a:cs typeface="Times New Roman" panose="02020603050405020304" pitchFamily="18" charset="0"/>
              </a:rPr>
              <a:t>Government Departments.</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He also explained about Statistics is an indispensable tool for </a:t>
            </a:r>
            <a:r>
              <a:rPr lang="en-US" sz="2400" dirty="0" smtClean="0">
                <a:latin typeface="Times New Roman" panose="02020603050405020304" pitchFamily="18" charset="0"/>
                <a:cs typeface="Times New Roman" panose="02020603050405020304" pitchFamily="18" charset="0"/>
              </a:rPr>
              <a:t>National </a:t>
            </a:r>
            <a:r>
              <a:rPr lang="en-US" sz="2400" dirty="0">
                <a:latin typeface="Times New Roman" panose="02020603050405020304" pitchFamily="18" charset="0"/>
                <a:cs typeface="Times New Roman" panose="02020603050405020304" pitchFamily="18" charset="0"/>
              </a:rPr>
              <a:t>development, growth and planning and a government without viable infrastructure for information generation, dissemination and usage is severely handicapped in doing proper planning, monitoring and evaluation of development </a:t>
            </a:r>
            <a:r>
              <a:rPr lang="en-US" sz="2400" dirty="0" err="1">
                <a:latin typeface="Times New Roman" panose="02020603050405020304" pitchFamily="18" charset="0"/>
                <a:cs typeface="Times New Roman" panose="02020603050405020304" pitchFamily="18" charset="0"/>
              </a:rPr>
              <a:t>programmes</a:t>
            </a:r>
            <a:r>
              <a:rPr lang="en-US" sz="2400" dirty="0">
                <a:latin typeface="Times New Roman" panose="02020603050405020304" pitchFamily="18" charset="0"/>
                <a:cs typeface="Times New Roman" panose="02020603050405020304" pitchFamily="18" charset="0"/>
              </a:rPr>
              <a:t> and projects and also in arriving at good decision with respect to their government policy formation. </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He also explained the role of statistics in IS/IT (information systems and information technology) in general can be substantial, yielding more nearly optimal performance of problems at the emerging frontiers in all their aspects. </a:t>
            </a:r>
            <a:endParaRPr lang="en-I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2437713"/>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82E68E-CCDE-4C77-B1F1-8B95545F8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154" y="572423"/>
            <a:ext cx="10492657" cy="5902119"/>
          </a:xfrm>
          <a:prstGeom prst="rect">
            <a:avLst/>
          </a:prstGeom>
        </p:spPr>
      </p:pic>
    </p:spTree>
    <p:extLst>
      <p:ext uri="{BB962C8B-B14F-4D97-AF65-F5344CB8AC3E}">
        <p14:creationId xmlns:p14="http://schemas.microsoft.com/office/powerpoint/2010/main" val="3537934653"/>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E82BA2-ED75-4D0C-A6E3-AD4D8DFE8590}"/>
              </a:ext>
            </a:extLst>
          </p:cNvPr>
          <p:cNvPicPr>
            <a:picLocks noChangeAspect="1"/>
          </p:cNvPicPr>
          <p:nvPr/>
        </p:nvPicPr>
        <p:blipFill rotWithShape="1">
          <a:blip r:embed="rId2">
            <a:extLst>
              <a:ext uri="{28A0092B-C50C-407E-A947-70E740481C1C}">
                <a14:useLocalDpi xmlns:a14="http://schemas.microsoft.com/office/drawing/2010/main" val="0"/>
              </a:ext>
            </a:extLst>
          </a:blip>
          <a:srcRect r="9566"/>
          <a:stretch/>
        </p:blipFill>
        <p:spPr>
          <a:xfrm>
            <a:off x="789150" y="122830"/>
            <a:ext cx="10265537" cy="6625988"/>
          </a:xfrm>
          <a:prstGeom prst="rect">
            <a:avLst/>
          </a:prstGeom>
        </p:spPr>
      </p:pic>
    </p:spTree>
    <p:extLst>
      <p:ext uri="{BB962C8B-B14F-4D97-AF65-F5344CB8AC3E}">
        <p14:creationId xmlns:p14="http://schemas.microsoft.com/office/powerpoint/2010/main" val="2557040332"/>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0C3617-A89E-43BC-A318-781E9FCCA56A}"/>
              </a:ext>
            </a:extLst>
          </p:cNvPr>
          <p:cNvSpPr txBox="1"/>
          <p:nvPr/>
        </p:nvSpPr>
        <p:spPr>
          <a:xfrm>
            <a:off x="442453" y="1640015"/>
            <a:ext cx="5522578" cy="4462760"/>
          </a:xfrm>
          <a:prstGeom prst="rect">
            <a:avLst/>
          </a:prstGeom>
          <a:noFill/>
        </p:spPr>
        <p:txBody>
          <a:bodyPr wrap="square">
            <a:spAutoFit/>
          </a:bodyPr>
          <a:lstStyle/>
          <a:p>
            <a:r>
              <a:rPr lang="en-US" sz="3200" dirty="0">
                <a:solidFill>
                  <a:srgbClr val="FF0000"/>
                </a:solidFill>
              </a:rPr>
              <a:t>QUIZ ON BASIC STATISTICS</a:t>
            </a:r>
          </a:p>
          <a:p>
            <a:endParaRPr lang="en-IN" sz="2800" dirty="0">
              <a:solidFill>
                <a:srgbClr val="FF0000"/>
              </a:solidFill>
            </a:endParaRPr>
          </a:p>
          <a:p>
            <a:r>
              <a:rPr lang="en-IN" sz="2800" dirty="0">
                <a:solidFill>
                  <a:srgbClr val="0070C0"/>
                </a:solidFill>
              </a:rPr>
              <a:t>Department has conducted ONLINE QUIZ during lockdown on BASIC STATISTICS.</a:t>
            </a:r>
          </a:p>
          <a:p>
            <a:endParaRPr lang="en-IN" sz="2800" dirty="0">
              <a:solidFill>
                <a:srgbClr val="0070C0"/>
              </a:solidFill>
            </a:endParaRPr>
          </a:p>
          <a:p>
            <a:r>
              <a:rPr lang="en-IN" sz="2800" dirty="0">
                <a:solidFill>
                  <a:srgbClr val="0070C0"/>
                </a:solidFill>
              </a:rPr>
              <a:t>More than 500 students has participated from different colleges.</a:t>
            </a:r>
          </a:p>
          <a:p>
            <a:endParaRPr lang="en-US" sz="2800" dirty="0">
              <a:solidFill>
                <a:srgbClr val="0070C0"/>
              </a:solidFill>
            </a:endParaRPr>
          </a:p>
        </p:txBody>
      </p:sp>
      <p:pic>
        <p:nvPicPr>
          <p:cNvPr id="4" name="Picture 3" descr="C:\Users\SRIPADH\Desktop\quiz.png"/>
          <p:cNvPicPr/>
          <p:nvPr/>
        </p:nvPicPr>
        <p:blipFill>
          <a:blip r:embed="rId2">
            <a:extLst>
              <a:ext uri="{28A0092B-C50C-407E-A947-70E740481C1C}">
                <a14:useLocalDpi xmlns:a14="http://schemas.microsoft.com/office/drawing/2010/main" val="0"/>
              </a:ext>
            </a:extLst>
          </a:blip>
          <a:srcRect/>
          <a:stretch>
            <a:fillRect/>
          </a:stretch>
        </p:blipFill>
        <p:spPr bwMode="auto">
          <a:xfrm>
            <a:off x="6096000" y="781666"/>
            <a:ext cx="5525729" cy="5648631"/>
          </a:xfrm>
          <a:prstGeom prst="rect">
            <a:avLst/>
          </a:prstGeom>
          <a:noFill/>
          <a:ln>
            <a:noFill/>
          </a:ln>
        </p:spPr>
      </p:pic>
    </p:spTree>
    <p:extLst>
      <p:ext uri="{BB962C8B-B14F-4D97-AF65-F5344CB8AC3E}">
        <p14:creationId xmlns:p14="http://schemas.microsoft.com/office/powerpoint/2010/main" val="3972957345"/>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980" y="1165123"/>
            <a:ext cx="7211962" cy="5272597"/>
          </a:xfrm>
          <a:prstGeom prst="rect">
            <a:avLst/>
          </a:prstGeom>
        </p:spPr>
        <p:txBody>
          <a:bodyPr wrap="square">
            <a:spAutoFit/>
          </a:bodyPr>
          <a:lstStyle/>
          <a:p>
            <a:pPr algn="just">
              <a:lnSpc>
                <a:spcPct val="115000"/>
              </a:lnSpc>
              <a:spcAft>
                <a:spcPts val="10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A Virtual program </a:t>
            </a:r>
            <a:r>
              <a:rPr lang="en-US" sz="2800" b="1" dirty="0">
                <a:latin typeface="Times New Roman" panose="02020603050405020304" pitchFamily="18" charset="0"/>
                <a:ea typeface="Calibri" panose="020F0502020204030204" pitchFamily="34" charset="0"/>
                <a:cs typeface="Times New Roman" panose="02020603050405020304" pitchFamily="18" charset="0"/>
              </a:rPr>
              <a:t>“SKILL HUNT” </a:t>
            </a:r>
            <a:r>
              <a:rPr lang="en-US" sz="2800" dirty="0">
                <a:latin typeface="Times New Roman" panose="02020603050405020304" pitchFamily="18" charset="0"/>
                <a:ea typeface="Calibri" panose="020F0502020204030204" pitchFamily="34" charset="0"/>
                <a:cs typeface="Times New Roman" panose="02020603050405020304" pitchFamily="18" charset="0"/>
              </a:rPr>
              <a:t>was conducted by the Department of Statistics during the lockdown in the month of August. The agenda of the program is to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provide</a:t>
            </a:r>
          </a:p>
          <a:p>
            <a:pPr algn="just">
              <a:lnSpc>
                <a:spcPct val="115000"/>
              </a:lnSpc>
              <a:spcAft>
                <a:spcPts val="1000"/>
              </a:spcAf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a:latin typeface="Times New Roman" panose="02020603050405020304" pitchFamily="18" charset="0"/>
                <a:ea typeface="Calibri" panose="020F0502020204030204" pitchFamily="34" charset="0"/>
                <a:cs typeface="Times New Roman" panose="02020603050405020304" pitchFamily="18" charset="0"/>
              </a:rPr>
              <a:t>“A Virtual platform to prove their talents”</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In the competition the students were asked to send their skills like Singing, Dancing, Painting, Cooking, and many more in the form of photos and short videos by 30th July 2020 and the prizes were distributed on 2</a:t>
            </a:r>
            <a:r>
              <a:rPr lang="en-US" sz="2800" baseline="30000" dirty="0">
                <a:latin typeface="Times New Roman" panose="02020603050405020304" pitchFamily="18" charset="0"/>
                <a:ea typeface="Calibri" panose="020F0502020204030204" pitchFamily="34" charset="0"/>
                <a:cs typeface="Times New Roman" panose="02020603050405020304" pitchFamily="18" charset="0"/>
              </a:rPr>
              <a:t>nd</a:t>
            </a:r>
            <a:r>
              <a:rPr lang="en-US" sz="2800" dirty="0">
                <a:latin typeface="Times New Roman" panose="02020603050405020304" pitchFamily="18" charset="0"/>
                <a:ea typeface="Calibri" panose="020F0502020204030204" pitchFamily="34" charset="0"/>
                <a:cs typeface="Times New Roman" panose="02020603050405020304" pitchFamily="18" charset="0"/>
              </a:rPr>
              <a:t> August 2020.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P1.jpg"/>
          <p:cNvPicPr/>
          <p:nvPr/>
        </p:nvPicPr>
        <p:blipFill>
          <a:blip r:embed="rId2" cstate="print"/>
          <a:stretch>
            <a:fillRect/>
          </a:stretch>
        </p:blipFill>
        <p:spPr>
          <a:xfrm>
            <a:off x="7846142" y="1047135"/>
            <a:ext cx="3760839" cy="5073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06007398"/>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jpg"/>
          <p:cNvPicPr/>
          <p:nvPr/>
        </p:nvPicPr>
        <p:blipFill>
          <a:blip r:embed="rId2"/>
          <a:stretch>
            <a:fillRect/>
          </a:stretch>
        </p:blipFill>
        <p:spPr>
          <a:xfrm>
            <a:off x="1135626" y="914401"/>
            <a:ext cx="9940414" cy="54126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67770854"/>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2.jpg"/>
          <p:cNvPicPr/>
          <p:nvPr/>
        </p:nvPicPr>
        <p:blipFill>
          <a:blip r:embed="rId2" cstate="print"/>
          <a:stretch>
            <a:fillRect/>
          </a:stretch>
        </p:blipFill>
        <p:spPr>
          <a:xfrm>
            <a:off x="1037303" y="294967"/>
            <a:ext cx="4704736" cy="2203758"/>
          </a:xfrm>
          <a:prstGeom prst="rect">
            <a:avLst/>
          </a:prstGeom>
          <a:ln>
            <a:noFill/>
          </a:ln>
          <a:effectLst>
            <a:outerShdw blurRad="190500" algn="tl" rotWithShape="0">
              <a:srgbClr val="000000">
                <a:alpha val="70000"/>
              </a:srgbClr>
            </a:outerShdw>
          </a:effectLst>
        </p:spPr>
      </p:pic>
      <p:pic>
        <p:nvPicPr>
          <p:cNvPr id="3" name="Picture 2" descr="E1.jpg"/>
          <p:cNvPicPr/>
          <p:nvPr/>
        </p:nvPicPr>
        <p:blipFill>
          <a:blip r:embed="rId3" cstate="print"/>
          <a:stretch>
            <a:fillRect/>
          </a:stretch>
        </p:blipFill>
        <p:spPr>
          <a:xfrm>
            <a:off x="6476619" y="265471"/>
            <a:ext cx="5235679" cy="2233254"/>
          </a:xfrm>
          <a:prstGeom prst="rect">
            <a:avLst/>
          </a:prstGeom>
          <a:ln>
            <a:noFill/>
          </a:ln>
          <a:effectLst>
            <a:outerShdw blurRad="190500" algn="tl" rotWithShape="0">
              <a:srgbClr val="000000">
                <a:alpha val="70000"/>
              </a:srgbClr>
            </a:outerShdw>
          </a:effectLst>
        </p:spPr>
      </p:pic>
      <p:pic>
        <p:nvPicPr>
          <p:cNvPr id="4" name="Picture 3" descr="E3.jpg"/>
          <p:cNvPicPr/>
          <p:nvPr/>
        </p:nvPicPr>
        <p:blipFill>
          <a:blip r:embed="rId4" cstate="print"/>
          <a:stretch>
            <a:fillRect/>
          </a:stretch>
        </p:blipFill>
        <p:spPr>
          <a:xfrm>
            <a:off x="909864" y="2498725"/>
            <a:ext cx="4959614" cy="2453640"/>
          </a:xfrm>
          <a:prstGeom prst="rect">
            <a:avLst/>
          </a:prstGeom>
          <a:ln>
            <a:noFill/>
          </a:ln>
          <a:effectLst>
            <a:softEdge rad="112500"/>
          </a:effectLst>
        </p:spPr>
      </p:pic>
      <p:pic>
        <p:nvPicPr>
          <p:cNvPr id="5" name="Picture 4" descr="E4.jpg"/>
          <p:cNvPicPr/>
          <p:nvPr/>
        </p:nvPicPr>
        <p:blipFill>
          <a:blip r:embed="rId5"/>
          <a:stretch>
            <a:fillRect/>
          </a:stretch>
        </p:blipFill>
        <p:spPr>
          <a:xfrm>
            <a:off x="6476619" y="2772061"/>
            <a:ext cx="5235679" cy="2209800"/>
          </a:xfrm>
          <a:prstGeom prst="rect">
            <a:avLst/>
          </a:prstGeom>
          <a:ln>
            <a:noFill/>
          </a:ln>
          <a:effectLst>
            <a:outerShdw blurRad="190500" algn="tl" rotWithShape="0">
              <a:srgbClr val="000000">
                <a:alpha val="70000"/>
              </a:srgbClr>
            </a:outerShdw>
          </a:effectLst>
        </p:spPr>
      </p:pic>
      <p:pic>
        <p:nvPicPr>
          <p:cNvPr id="6" name="Picture 5" descr="C2.jpg"/>
          <p:cNvPicPr/>
          <p:nvPr/>
        </p:nvPicPr>
        <p:blipFill>
          <a:blip r:embed="rId6" cstate="print"/>
          <a:stretch>
            <a:fillRect/>
          </a:stretch>
        </p:blipFill>
        <p:spPr>
          <a:xfrm>
            <a:off x="6476618" y="4981861"/>
            <a:ext cx="5235679" cy="16291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C1.jpg"/>
          <p:cNvPicPr/>
          <p:nvPr/>
        </p:nvPicPr>
        <p:blipFill>
          <a:blip r:embed="rId7" cstate="print"/>
          <a:stretch>
            <a:fillRect/>
          </a:stretch>
        </p:blipFill>
        <p:spPr>
          <a:xfrm>
            <a:off x="1037303" y="4952365"/>
            <a:ext cx="4704736" cy="1658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p:cNvSpPr>
            <a:spLocks noChangeArrowheads="1"/>
          </p:cNvSpPr>
          <p:nvPr/>
        </p:nvSpPr>
        <p:spPr bwMode="auto">
          <a:xfrm>
            <a:off x="0" y="11106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37169186"/>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5" descr="SKILL HUN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77125"/>
            <a:ext cx="2933700"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5"/>
          <p:cNvSpPr>
            <a:spLocks noChangeArrowheads="1"/>
          </p:cNvSpPr>
          <p:nvPr/>
        </p:nvSpPr>
        <p:spPr bwMode="auto">
          <a:xfrm>
            <a:off x="0" y="36957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7477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 name="Rectangle 7"/>
          <p:cNvSpPr>
            <a:spLocks noChangeArrowheads="1"/>
          </p:cNvSpPr>
          <p:nvPr/>
        </p:nvSpPr>
        <p:spPr bwMode="auto">
          <a:xfrm>
            <a:off x="0" y="107918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descr="C:\Users\SRIPADH\Desktop\SKILL HUNT 3.png"/>
          <p:cNvPicPr/>
          <p:nvPr/>
        </p:nvPicPr>
        <p:blipFill>
          <a:blip r:embed="rId4">
            <a:extLst>
              <a:ext uri="{28A0092B-C50C-407E-A947-70E740481C1C}">
                <a14:useLocalDpi xmlns:a14="http://schemas.microsoft.com/office/drawing/2010/main" val="0"/>
              </a:ext>
            </a:extLst>
          </a:blip>
          <a:srcRect/>
          <a:stretch>
            <a:fillRect/>
          </a:stretch>
        </p:blipFill>
        <p:spPr bwMode="auto">
          <a:xfrm>
            <a:off x="663677" y="457200"/>
            <a:ext cx="11321845" cy="6223818"/>
          </a:xfrm>
          <a:prstGeom prst="rect">
            <a:avLst/>
          </a:prstGeom>
          <a:noFill/>
          <a:ln>
            <a:noFill/>
          </a:ln>
        </p:spPr>
      </p:pic>
    </p:spTree>
    <p:extLst>
      <p:ext uri="{BB962C8B-B14F-4D97-AF65-F5344CB8AC3E}">
        <p14:creationId xmlns:p14="http://schemas.microsoft.com/office/powerpoint/2010/main" val="1155750977"/>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STATISTICS</a:t>
            </a:r>
            <a:endParaRPr lang="en-US" dirty="0"/>
          </a:p>
        </p:txBody>
      </p:sp>
      <p:sp>
        <p:nvSpPr>
          <p:cNvPr id="3" name="Content Placeholder 2"/>
          <p:cNvSpPr>
            <a:spLocks noGrp="1"/>
          </p:cNvSpPr>
          <p:nvPr>
            <p:ph idx="1"/>
          </p:nvPr>
        </p:nvSpPr>
        <p:spPr/>
        <p:txBody>
          <a:bodyPr/>
          <a:lstStyle/>
          <a:p>
            <a:r>
              <a:rPr lang="en-US" smtClean="0"/>
              <a:t>Statistics is a form of mathematical analysis that uses quantified models, representations and synopses for a given set of experimental data or real-life studies. Statistics studies methodologies to gather, review, analyze and draw conclusions from data.</a:t>
            </a:r>
          </a:p>
          <a:p>
            <a:endParaRPr lang="en-US" dirty="0"/>
          </a:p>
        </p:txBody>
      </p:sp>
    </p:spTree>
    <p:extLst>
      <p:ext uri="{BB962C8B-B14F-4D97-AF65-F5344CB8AC3E}">
        <p14:creationId xmlns:p14="http://schemas.microsoft.com/office/powerpoint/2010/main" val="1599566313"/>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987" y="1474839"/>
            <a:ext cx="7047425" cy="4905958"/>
          </a:xfrm>
          <a:prstGeom prst="rect">
            <a:avLst/>
          </a:prstGeom>
        </p:spPr>
        <p:txBody>
          <a:bodyPr wrap="square">
            <a:spAutoFit/>
          </a:bodyPr>
          <a:lstStyle/>
          <a:p>
            <a:pPr marL="457200" marR="0">
              <a:lnSpc>
                <a:spcPct val="115000"/>
              </a:lnSpc>
              <a:spcBef>
                <a:spcPts val="0"/>
              </a:spcBef>
              <a:spcAft>
                <a:spcPts val="0"/>
              </a:spcAft>
            </a:pPr>
            <a:r>
              <a:rPr lang="en-US" sz="28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Guest </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Lecture about Career Guidance</a:t>
            </a:r>
            <a:endParaRPr lang="en-US" sz="28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a:latin typeface="Times New Roman" panose="02020603050405020304" pitchFamily="18" charset="0"/>
                <a:ea typeface="Calibri" panose="020F0502020204030204" pitchFamily="34" charset="0"/>
                <a:cs typeface="Times New Roman" panose="02020603050405020304" pitchFamily="18" charset="0"/>
              </a:rPr>
              <a:t>  A guest lecture was conducted on </a:t>
            </a:r>
            <a:r>
              <a:rPr lang="en-US" sz="2000" b="1" dirty="0">
                <a:latin typeface="Times New Roman" panose="02020603050405020304" pitchFamily="18" charset="0"/>
                <a:ea typeface="Calibri" panose="020F0502020204030204" pitchFamily="34" charset="0"/>
                <a:cs typeface="Times New Roman" panose="02020603050405020304" pitchFamily="18" charset="0"/>
              </a:rPr>
              <a:t>“EMERING ROLES AND CAREER GROWTH IN THE CURRENT INDUSTRY”</a:t>
            </a:r>
            <a:r>
              <a:rPr lang="en-US" sz="2000" dirty="0">
                <a:latin typeface="Times New Roman" panose="02020603050405020304" pitchFamily="18" charset="0"/>
                <a:ea typeface="Calibri" panose="020F0502020204030204" pitchFamily="34" charset="0"/>
                <a:cs typeface="Times New Roman" panose="02020603050405020304" pitchFamily="18" charset="0"/>
              </a:rPr>
              <a:t> on </a:t>
            </a:r>
            <a:r>
              <a:rPr lang="en-US" sz="2000" b="1" dirty="0">
                <a:latin typeface="Times New Roman" panose="02020603050405020304" pitchFamily="18" charset="0"/>
                <a:ea typeface="Calibri" panose="020F0502020204030204" pitchFamily="34" charset="0"/>
                <a:cs typeface="Times New Roman" panose="02020603050405020304" pitchFamily="18" charset="0"/>
              </a:rPr>
              <a:t>26</a:t>
            </a:r>
            <a:r>
              <a:rPr lang="en-US" sz="2000" b="1" baseline="30000" dirty="0">
                <a:latin typeface="Times New Roman" panose="02020603050405020304" pitchFamily="18" charset="0"/>
                <a:ea typeface="Calibri" panose="020F0502020204030204" pitchFamily="34" charset="0"/>
                <a:cs typeface="Times New Roman" panose="02020603050405020304" pitchFamily="18" charset="0"/>
              </a:rPr>
              <a:t>th</a:t>
            </a:r>
            <a:r>
              <a:rPr lang="en-US" sz="2000" b="1" dirty="0">
                <a:latin typeface="Times New Roman" panose="02020603050405020304" pitchFamily="18" charset="0"/>
                <a:ea typeface="Calibri" panose="020F0502020204030204" pitchFamily="34" charset="0"/>
                <a:cs typeface="Times New Roman" panose="02020603050405020304" pitchFamily="18" charset="0"/>
              </a:rPr>
              <a:t> February 2021</a:t>
            </a:r>
            <a:r>
              <a:rPr lang="en-US" sz="2000" dirty="0">
                <a:latin typeface="Times New Roman" panose="02020603050405020304" pitchFamily="18" charset="0"/>
                <a:ea typeface="Calibri" panose="020F0502020204030204" pitchFamily="34" charset="0"/>
                <a:cs typeface="Times New Roman" panose="02020603050405020304" pitchFamily="18" charset="0"/>
              </a:rPr>
              <a:t> by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K.Raju</a:t>
            </a:r>
            <a:r>
              <a:rPr lang="en-US" sz="2000" b="1" dirty="0">
                <a:latin typeface="Times New Roman" panose="02020603050405020304" pitchFamily="18" charset="0"/>
                <a:ea typeface="Calibri" panose="020F0502020204030204" pitchFamily="34" charset="0"/>
                <a:cs typeface="Times New Roman" panose="02020603050405020304" pitchFamily="18" charset="0"/>
              </a:rPr>
              <a:t> –Manager, Data science IBM</a:t>
            </a:r>
            <a:r>
              <a:rPr lang="en-US" sz="2000" dirty="0">
                <a:latin typeface="Times New Roman" panose="02020603050405020304" pitchFamily="18" charset="0"/>
                <a:ea typeface="Calibri" panose="020F0502020204030204" pitchFamily="34" charset="0"/>
                <a:cs typeface="Times New Roman" panose="02020603050405020304" pitchFamily="18" charset="0"/>
              </a:rPr>
              <a:t>. The program was started by the introduction of the guest by Mrs. </a:t>
            </a:r>
            <a:r>
              <a:rPr lang="en-US" sz="2000" dirty="0" err="1">
                <a:latin typeface="Times New Roman" panose="02020603050405020304" pitchFamily="18" charset="0"/>
                <a:ea typeface="Calibri" panose="020F0502020204030204" pitchFamily="34" charset="0"/>
                <a:cs typeface="Times New Roman" panose="02020603050405020304" pitchFamily="18" charset="0"/>
              </a:rPr>
              <a:t>A.Lavanya</a:t>
            </a:r>
            <a:r>
              <a:rPr lang="en-US" sz="2000" dirty="0">
                <a:latin typeface="Times New Roman" panose="02020603050405020304" pitchFamily="18" charset="0"/>
                <a:ea typeface="Calibri" panose="020F0502020204030204" pitchFamily="34" charset="0"/>
                <a:cs typeface="Times New Roman" panose="02020603050405020304" pitchFamily="18" charset="0"/>
              </a:rPr>
              <a:t> Lecturer in Statistics, followed by addressing the students by our Principal.</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The guest spoke about the career growth in the current industry and explained the role of statistics with live examples. He also discussed Data Analytics in the field of banking sector.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100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The program ended with the vote of thanks by Marina Judy student of MSc. Statistics.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C:\Users\SRIPADH\Downloads\20210226_111748.jpg">
            <a:extLst>
              <a:ext uri="{FF2B5EF4-FFF2-40B4-BE49-F238E27FC236}">
                <a16:creationId xmlns:a16="http://schemas.microsoft.com/office/drawing/2014/main" id="{1FE81962-C37D-1F47-8346-12C66B7D025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8745" y="1061884"/>
            <a:ext cx="4893852" cy="5318913"/>
          </a:xfrm>
          <a:prstGeom prst="rect">
            <a:avLst/>
          </a:prstGeom>
          <a:noFill/>
          <a:ln>
            <a:noFill/>
          </a:ln>
        </p:spPr>
      </p:pic>
    </p:spTree>
    <p:extLst>
      <p:ext uri="{BB962C8B-B14F-4D97-AF65-F5344CB8AC3E}">
        <p14:creationId xmlns:p14="http://schemas.microsoft.com/office/powerpoint/2010/main" val="2180057057"/>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8" descr="20210226_1109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698" y="193066"/>
            <a:ext cx="3362632" cy="336129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5" descr="q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4782" y="192007"/>
            <a:ext cx="3392129" cy="33623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19" descr="20210226_11105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8391" y="218836"/>
            <a:ext cx="3903407" cy="326297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1" descr="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584064"/>
            <a:ext cx="5981700" cy="3248025"/>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6" descr="20210226_12143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5832089"/>
            <a:ext cx="5943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7"/>
          <p:cNvSpPr>
            <a:spLocks noChangeArrowheads="1"/>
          </p:cNvSpPr>
          <p:nvPr/>
        </p:nvSpPr>
        <p:spPr bwMode="auto">
          <a:xfrm>
            <a:off x="0" y="-10323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8"/>
          <p:cNvSpPr>
            <a:spLocks noChangeArrowheads="1"/>
          </p:cNvSpPr>
          <p:nvPr/>
        </p:nvSpPr>
        <p:spPr bwMode="auto">
          <a:xfrm>
            <a:off x="0" y="309716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9"/>
          <p:cNvSpPr>
            <a:spLocks noChangeArrowheads="1"/>
          </p:cNvSpPr>
          <p:nvPr/>
        </p:nvSpPr>
        <p:spPr bwMode="auto">
          <a:xfrm>
            <a:off x="0" y="618326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10"/>
          <p:cNvSpPr>
            <a:spLocks noChangeArrowheads="1"/>
          </p:cNvSpPr>
          <p:nvPr/>
        </p:nvSpPr>
        <p:spPr bwMode="auto">
          <a:xfrm>
            <a:off x="0" y="1212686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11"/>
          <p:cNvSpPr>
            <a:spLocks noChangeArrowheads="1"/>
          </p:cNvSpPr>
          <p:nvPr/>
        </p:nvSpPr>
        <p:spPr bwMode="auto">
          <a:xfrm>
            <a:off x="0" y="1583208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5" name="Picture 24" descr="C:\Users\SRIPADH\Desktop\New folder (2)\New folder\39.jpeg"/>
          <p:cNvPicPr/>
          <p:nvPr/>
        </p:nvPicPr>
        <p:blipFill>
          <a:blip r:embed="rId5">
            <a:extLst>
              <a:ext uri="{28A0092B-C50C-407E-A947-70E740481C1C}">
                <a14:useLocalDpi xmlns:a14="http://schemas.microsoft.com/office/drawing/2010/main" val="0"/>
              </a:ext>
            </a:extLst>
          </a:blip>
          <a:srcRect/>
          <a:stretch>
            <a:fillRect/>
          </a:stretch>
        </p:blipFill>
        <p:spPr bwMode="auto">
          <a:xfrm>
            <a:off x="159698" y="3751927"/>
            <a:ext cx="3362632" cy="2888537"/>
          </a:xfrm>
          <a:prstGeom prst="rect">
            <a:avLst/>
          </a:prstGeom>
          <a:noFill/>
          <a:ln>
            <a:noFill/>
          </a:ln>
        </p:spPr>
      </p:pic>
      <p:pic>
        <p:nvPicPr>
          <p:cNvPr id="26" name="Picture 25" descr="C:\Users\SRIPADH\Downloads\20210226_121431.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64782" y="3751927"/>
            <a:ext cx="7878173" cy="2977905"/>
          </a:xfrm>
          <a:prstGeom prst="rect">
            <a:avLst/>
          </a:prstGeom>
          <a:noFill/>
          <a:ln>
            <a:noFill/>
          </a:ln>
        </p:spPr>
      </p:pic>
    </p:spTree>
    <p:extLst>
      <p:ext uri="{BB962C8B-B14F-4D97-AF65-F5344CB8AC3E}">
        <p14:creationId xmlns:p14="http://schemas.microsoft.com/office/powerpoint/2010/main" val="354795433"/>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SRIPADH\Desktop\images\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681019"/>
          </a:xfrm>
          <a:prstGeom prst="rect">
            <a:avLst/>
          </a:prstGeom>
          <a:noFill/>
          <a:ln>
            <a:noFill/>
          </a:ln>
        </p:spPr>
      </p:pic>
    </p:spTree>
    <p:extLst>
      <p:ext uri="{BB962C8B-B14F-4D97-AF65-F5344CB8AC3E}">
        <p14:creationId xmlns:p14="http://schemas.microsoft.com/office/powerpoint/2010/main" val="3745429458"/>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1032387" y="958645"/>
            <a:ext cx="10545096" cy="523220"/>
          </a:xfrm>
          <a:prstGeom prst="rect">
            <a:avLst/>
          </a:prstGeom>
        </p:spPr>
        <p:txBody>
          <a:bodyPr wrap="square">
            <a:spAutoFit/>
          </a:bodyPr>
          <a:lstStyle/>
          <a:p>
            <a:r>
              <a:rPr lang="en-US" sz="2800" b="1" dirty="0">
                <a:latin typeface="Times New Roman" panose="02020603050405020304" pitchFamily="18" charset="0"/>
                <a:ea typeface="Calibri" panose="020F0502020204030204" pitchFamily="34" charset="0"/>
              </a:rPr>
              <a:t>National Webinar On </a:t>
            </a:r>
            <a:r>
              <a:rPr lang="en-US" sz="2800" b="1" dirty="0"/>
              <a:t>Role of Statistics in Scientific Research</a:t>
            </a:r>
          </a:p>
        </p:txBody>
      </p:sp>
      <p:sp>
        <p:nvSpPr>
          <p:cNvPr id="3" name="Rectangle 2"/>
          <p:cNvSpPr/>
          <p:nvPr/>
        </p:nvSpPr>
        <p:spPr>
          <a:xfrm>
            <a:off x="294968" y="1790090"/>
            <a:ext cx="11076038" cy="4025076"/>
          </a:xfrm>
          <a:prstGeom prst="rect">
            <a:avLst/>
          </a:prstGeom>
        </p:spPr>
        <p:txBody>
          <a:bodyPr wrap="square">
            <a:spAutoFit/>
          </a:bodyPr>
          <a:lstStyle/>
          <a:p>
            <a:pPr marL="457200" marR="0">
              <a:lnSpc>
                <a:spcPct val="115000"/>
              </a:lnSpc>
              <a:spcBef>
                <a:spcPts val="0"/>
              </a:spcBef>
              <a:spcAft>
                <a:spcPts val="0"/>
              </a:spcAft>
              <a:tabLst>
                <a:tab pos="6257925"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On the occasion of </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15</a:t>
            </a:r>
            <a:r>
              <a:rPr lang="en-US" sz="2800" baseline="300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National Statistics Day </a:t>
            </a:r>
            <a:r>
              <a:rPr lang="en-US" sz="2800" dirty="0">
                <a:latin typeface="Times New Roman" panose="02020603050405020304" pitchFamily="18" charset="0"/>
                <a:ea typeface="Calibri" panose="020F0502020204030204" pitchFamily="34" charset="0"/>
                <a:cs typeface="Times New Roman" panose="02020603050405020304" pitchFamily="18" charset="0"/>
              </a:rPr>
              <a:t>Department of Statistics, KMICS organized a National Webinar on “Role of Statistics in Scientific Research” by Dr. M.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Raghavender</a:t>
            </a:r>
            <a:r>
              <a:rPr lang="en-US" sz="2800" dirty="0">
                <a:latin typeface="Times New Roman" panose="02020603050405020304" pitchFamily="18" charset="0"/>
                <a:ea typeface="Calibri" panose="020F0502020204030204" pitchFamily="34" charset="0"/>
                <a:cs typeface="Times New Roman" panose="02020603050405020304" pitchFamily="18" charset="0"/>
              </a:rPr>
              <a:t> Sharma,</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Asst. Prof. UCS, OU, Hyderabad.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1000"/>
              </a:spcAft>
              <a:tabLst>
                <a:tab pos="6257925"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The Speaker discussed introduction to the Statistics and process of data collection, how statistics is used in daily life and research oriented topics related to the field of statistics. The speaker interacted with the students and guided them to grab the opportunity in research field.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5971905"/>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0218" y="1312267"/>
            <a:ext cx="10618840" cy="4976747"/>
          </a:xfrm>
          <a:prstGeom prst="rect">
            <a:avLst/>
          </a:prstGeom>
        </p:spPr>
        <p:txBody>
          <a:bodyPr wrap="square">
            <a:spAutoFit/>
          </a:bodyPr>
          <a:lstStyle/>
          <a:p>
            <a:pPr marL="457200" marR="0" algn="ctr">
              <a:lnSpc>
                <a:spcPct val="115000"/>
              </a:lnSpc>
              <a:spcBef>
                <a:spcPts val="0"/>
              </a:spcBef>
              <a:spcAft>
                <a:spcPts val="0"/>
              </a:spcAft>
              <a:tabLst>
                <a:tab pos="6257925" algn="l"/>
              </a:tabLst>
            </a:pPr>
            <a:r>
              <a:rPr lang="en-US" sz="2800" b="1" dirty="0">
                <a:latin typeface="Times New Roman" panose="02020603050405020304" pitchFamily="18" charset="0"/>
                <a:ea typeface="Calibri" panose="020F0502020204030204" pitchFamily="34" charset="0"/>
                <a:cs typeface="Times New Roman" panose="02020603050405020304" pitchFamily="18" charset="0"/>
              </a:rPr>
              <a:t>National Webinar on </a:t>
            </a:r>
            <a:r>
              <a:rPr lang="en-US" sz="2800" b="1" dirty="0"/>
              <a:t>Statistical Data Analysis using SPSS</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457200" marR="0" algn="ctr">
              <a:lnSpc>
                <a:spcPct val="115000"/>
              </a:lnSpc>
              <a:spcBef>
                <a:spcPts val="0"/>
              </a:spcBef>
              <a:spcAft>
                <a:spcPts val="0"/>
              </a:spcAft>
              <a:tabLst>
                <a:tab pos="6257925" algn="l"/>
              </a:tabLs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tabLst>
                <a:tab pos="6257925"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In the session II, a webinar on “Statistical Data Analysis using SPSS” by Dr. G.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Sirisha</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Asst. Prof. UCS, OU, Hyderabad.</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tabLst>
                <a:tab pos="6257925"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Madam gave a detailed Lecture on SPSS, how to use Descriptive Statistics, Design of Experiments and Factorial designs using SPSS software. She explained many statistical topics by presenting different Slides with the help of examples. Many of the students clarified their doubts in using the SPSS Software.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1000"/>
              </a:spcAft>
              <a:tabLst>
                <a:tab pos="6257925"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We got </a:t>
            </a:r>
            <a:r>
              <a:rPr lang="en-US" sz="2800" b="1" dirty="0">
                <a:latin typeface="Times New Roman" panose="02020603050405020304" pitchFamily="18" charset="0"/>
                <a:ea typeface="Calibri" panose="020F0502020204030204" pitchFamily="34" charset="0"/>
                <a:cs typeface="Times New Roman" panose="02020603050405020304" pitchFamily="18" charset="0"/>
              </a:rPr>
              <a:t>300</a:t>
            </a:r>
            <a:r>
              <a:rPr lang="en-US" sz="2800" dirty="0">
                <a:latin typeface="Times New Roman" panose="02020603050405020304" pitchFamily="18" charset="0"/>
                <a:ea typeface="Calibri" panose="020F0502020204030204" pitchFamily="34" charset="0"/>
                <a:cs typeface="Times New Roman" panose="02020603050405020304" pitchFamily="18" charset="0"/>
              </a:rPr>
              <a:t> responses regarding our National Webinar.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4960537"/>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SRIPADH\Downloads\WhatsApp Image 2021-06-30 at 6.25.07 PM (1).jpeg"/>
          <p:cNvPicPr/>
          <p:nvPr/>
        </p:nvPicPr>
        <p:blipFill>
          <a:blip r:embed="rId2">
            <a:extLst>
              <a:ext uri="{28A0092B-C50C-407E-A947-70E740481C1C}">
                <a14:useLocalDpi xmlns:a14="http://schemas.microsoft.com/office/drawing/2010/main" val="0"/>
              </a:ext>
            </a:extLst>
          </a:blip>
          <a:srcRect/>
          <a:stretch>
            <a:fillRect/>
          </a:stretch>
        </p:blipFill>
        <p:spPr bwMode="auto">
          <a:xfrm>
            <a:off x="265471" y="368710"/>
            <a:ext cx="3244645" cy="6223819"/>
          </a:xfrm>
          <a:prstGeom prst="rect">
            <a:avLst/>
          </a:prstGeom>
          <a:noFill/>
          <a:ln>
            <a:noFill/>
          </a:ln>
        </p:spPr>
      </p:pic>
      <p:pic>
        <p:nvPicPr>
          <p:cNvPr id="6" name="Picture 5" descr="C:\Users\SRIPADH\Desktop\images\7.jpeg"/>
          <p:cNvPicPr/>
          <p:nvPr/>
        </p:nvPicPr>
        <p:blipFill>
          <a:blip r:embed="rId3">
            <a:extLst>
              <a:ext uri="{28A0092B-C50C-407E-A947-70E740481C1C}">
                <a14:useLocalDpi xmlns:a14="http://schemas.microsoft.com/office/drawing/2010/main" val="0"/>
              </a:ext>
            </a:extLst>
          </a:blip>
          <a:srcRect/>
          <a:stretch>
            <a:fillRect/>
          </a:stretch>
        </p:blipFill>
        <p:spPr bwMode="auto">
          <a:xfrm>
            <a:off x="3716593" y="368710"/>
            <a:ext cx="8121444" cy="6253314"/>
          </a:xfrm>
          <a:prstGeom prst="rect">
            <a:avLst/>
          </a:prstGeom>
          <a:noFill/>
          <a:ln>
            <a:noFill/>
          </a:ln>
        </p:spPr>
      </p:pic>
    </p:spTree>
    <p:extLst>
      <p:ext uri="{BB962C8B-B14F-4D97-AF65-F5344CB8AC3E}">
        <p14:creationId xmlns:p14="http://schemas.microsoft.com/office/powerpoint/2010/main" val="1459354266"/>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SRIPADH\Desktop\images\5.jpe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3559127" cy="2771334"/>
          </a:xfrm>
          <a:prstGeom prst="rect">
            <a:avLst/>
          </a:prstGeom>
          <a:noFill/>
          <a:ln>
            <a:noFill/>
          </a:ln>
        </p:spPr>
      </p:pic>
      <p:pic>
        <p:nvPicPr>
          <p:cNvPr id="10" name="Picture 9" descr="C:\Users\SRIPADH\Desktop\images\6.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3871" y="14748"/>
            <a:ext cx="3235569" cy="2772696"/>
          </a:xfrm>
          <a:prstGeom prst="rect">
            <a:avLst/>
          </a:prstGeom>
          <a:noFill/>
          <a:ln>
            <a:noFill/>
          </a:ln>
        </p:spPr>
      </p:pic>
      <p:pic>
        <p:nvPicPr>
          <p:cNvPr id="12" name="Picture 11" descr="C:\Users\SRIPADH\Downloads\WhatsApp Image 2021-06-30 at 7.39.09 PM.jpeg"/>
          <p:cNvPicPr/>
          <p:nvPr/>
        </p:nvPicPr>
        <p:blipFill>
          <a:blip r:embed="rId4">
            <a:extLst>
              <a:ext uri="{28A0092B-C50C-407E-A947-70E740481C1C}">
                <a14:useLocalDpi xmlns:a14="http://schemas.microsoft.com/office/drawing/2010/main" val="0"/>
              </a:ext>
            </a:extLst>
          </a:blip>
          <a:srcRect/>
          <a:stretch>
            <a:fillRect/>
          </a:stretch>
        </p:blipFill>
        <p:spPr bwMode="auto">
          <a:xfrm>
            <a:off x="0" y="2827606"/>
            <a:ext cx="12192000" cy="4030393"/>
          </a:xfrm>
          <a:prstGeom prst="rect">
            <a:avLst/>
          </a:prstGeom>
          <a:noFill/>
          <a:ln>
            <a:noFill/>
          </a:ln>
        </p:spPr>
      </p:pic>
      <p:pic>
        <p:nvPicPr>
          <p:cNvPr id="13" name="Picture 12" descr="C:\Users\SRIPADH\Desktop\images\1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6049" y="0"/>
            <a:ext cx="5115951" cy="2772697"/>
          </a:xfrm>
          <a:prstGeom prst="rect">
            <a:avLst/>
          </a:prstGeom>
          <a:noFill/>
          <a:ln>
            <a:noFill/>
          </a:ln>
        </p:spPr>
      </p:pic>
    </p:spTree>
    <p:extLst>
      <p:ext uri="{BB962C8B-B14F-4D97-AF65-F5344CB8AC3E}">
        <p14:creationId xmlns:p14="http://schemas.microsoft.com/office/powerpoint/2010/main" val="2675752648"/>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551" y="512904"/>
            <a:ext cx="6315075" cy="2923877"/>
          </a:xfrm>
          <a:prstGeom prst="rect">
            <a:avLst/>
          </a:prstGeom>
        </p:spPr>
        <p:txBody>
          <a:bodyPr wrap="square">
            <a:spAutoFit/>
          </a:bodyPr>
          <a:lstStyle/>
          <a:p>
            <a:r>
              <a:rPr lang="en-US" sz="2000" dirty="0">
                <a:solidFill>
                  <a:srgbClr val="FF0000"/>
                </a:solidFill>
              </a:rPr>
              <a:t>National Level Online Quiz in  Statistics</a:t>
            </a:r>
          </a:p>
          <a:p>
            <a:endParaRPr lang="en-IN" dirty="0">
              <a:solidFill>
                <a:srgbClr val="FF0000"/>
              </a:solidFill>
            </a:endParaRPr>
          </a:p>
          <a:p>
            <a:r>
              <a:rPr lang="en-IN" dirty="0">
                <a:solidFill>
                  <a:srgbClr val="0070C0"/>
                </a:solidFill>
              </a:rPr>
              <a:t>Department has conducted ONLINE QUIZ on occasion of </a:t>
            </a:r>
            <a:r>
              <a:rPr lang="en-IN" sz="2000" dirty="0">
                <a:solidFill>
                  <a:srgbClr val="0070C0"/>
                </a:solidFill>
                <a:latin typeface="Arial Black" pitchFamily="34" charset="0"/>
              </a:rPr>
              <a:t>81</a:t>
            </a:r>
            <a:r>
              <a:rPr lang="en-IN" sz="2000" baseline="30000" dirty="0">
                <a:solidFill>
                  <a:srgbClr val="0070C0"/>
                </a:solidFill>
                <a:latin typeface="Arial Black" pitchFamily="34" charset="0"/>
              </a:rPr>
              <a:t>st </a:t>
            </a:r>
            <a:r>
              <a:rPr lang="en-IN" dirty="0">
                <a:solidFill>
                  <a:srgbClr val="0070C0"/>
                </a:solidFill>
              </a:rPr>
              <a:t> </a:t>
            </a:r>
            <a:r>
              <a:rPr lang="en-IN" b="1" dirty="0">
                <a:solidFill>
                  <a:srgbClr val="0070C0"/>
                </a:solidFill>
              </a:rPr>
              <a:t>Foundation Day of Keshav Memorial Education Society </a:t>
            </a:r>
            <a:r>
              <a:rPr lang="en-IN" dirty="0">
                <a:solidFill>
                  <a:srgbClr val="0070C0"/>
                </a:solidFill>
              </a:rPr>
              <a:t> on 17</a:t>
            </a:r>
            <a:r>
              <a:rPr lang="en-IN" baseline="30000" dirty="0">
                <a:solidFill>
                  <a:srgbClr val="0070C0"/>
                </a:solidFill>
              </a:rPr>
              <a:t>th</a:t>
            </a:r>
            <a:r>
              <a:rPr lang="en-IN" dirty="0">
                <a:solidFill>
                  <a:srgbClr val="0070C0"/>
                </a:solidFill>
              </a:rPr>
              <a:t> July 2021 , Quiz form enable from 9:00 am – 9:00 pm.</a:t>
            </a:r>
            <a:endParaRPr lang="en-IN" b="1" dirty="0">
              <a:solidFill>
                <a:srgbClr val="0070C0"/>
              </a:solidFill>
            </a:endParaRPr>
          </a:p>
          <a:p>
            <a:endParaRPr lang="en-IN" dirty="0">
              <a:solidFill>
                <a:srgbClr val="0070C0"/>
              </a:solidFill>
            </a:endParaRPr>
          </a:p>
          <a:p>
            <a:r>
              <a:rPr lang="en-IN" dirty="0">
                <a:solidFill>
                  <a:srgbClr val="0070C0"/>
                </a:solidFill>
              </a:rPr>
              <a:t>More than 500 students has participated from different colleges.</a:t>
            </a:r>
          </a:p>
          <a:p>
            <a:r>
              <a:rPr lang="en-IN" dirty="0">
                <a:solidFill>
                  <a:srgbClr val="0070C0"/>
                </a:solidFill>
              </a:rPr>
              <a:t>We provide First and Second Prizes.</a:t>
            </a:r>
          </a:p>
        </p:txBody>
      </p:sp>
      <p:pic>
        <p:nvPicPr>
          <p:cNvPr id="1026" name="Picture 2" descr="C:\Users\tunga\Downloads\WhatsApp Image 2021-07-18 at 9.11.59 AM.jpeg"/>
          <p:cNvPicPr>
            <a:picLocks noChangeAspect="1" noChangeArrowheads="1"/>
          </p:cNvPicPr>
          <p:nvPr/>
        </p:nvPicPr>
        <p:blipFill>
          <a:blip r:embed="rId2"/>
          <a:srcRect/>
          <a:stretch>
            <a:fillRect/>
          </a:stretch>
        </p:blipFill>
        <p:spPr bwMode="auto">
          <a:xfrm>
            <a:off x="6798324" y="512904"/>
            <a:ext cx="5605069" cy="6345095"/>
          </a:xfrm>
          <a:prstGeom prst="rect">
            <a:avLst/>
          </a:prstGeom>
          <a:noFill/>
        </p:spPr>
      </p:pic>
      <p:pic>
        <p:nvPicPr>
          <p:cNvPr id="1028" name="Picture 4" descr="C:\Users\tunga\Downloads\WhatsApp Image 2021-07-18 at 9.16.35 AM.jpeg"/>
          <p:cNvPicPr>
            <a:picLocks noChangeAspect="1" noChangeArrowheads="1"/>
          </p:cNvPicPr>
          <p:nvPr/>
        </p:nvPicPr>
        <p:blipFill>
          <a:blip r:embed="rId3"/>
          <a:srcRect/>
          <a:stretch>
            <a:fillRect/>
          </a:stretch>
        </p:blipFill>
        <p:spPr bwMode="auto">
          <a:xfrm>
            <a:off x="281744" y="3589734"/>
            <a:ext cx="6315075" cy="3323672"/>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5000" b="9851"/>
          <a:stretch/>
        </p:blipFill>
        <p:spPr>
          <a:xfrm>
            <a:off x="1187356" y="0"/>
            <a:ext cx="10363200" cy="6858000"/>
          </a:xfrm>
          <a:prstGeom prst="rect">
            <a:avLst/>
          </a:prstGeom>
        </p:spPr>
      </p:pic>
    </p:spTree>
    <p:extLst>
      <p:ext uri="{BB962C8B-B14F-4D97-AF65-F5344CB8AC3E}">
        <p14:creationId xmlns:p14="http://schemas.microsoft.com/office/powerpoint/2010/main" val="2259341770"/>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878" y="696036"/>
            <a:ext cx="5036024" cy="546592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209" y="696035"/>
            <a:ext cx="4967785" cy="5465929"/>
          </a:xfrm>
          <a:prstGeom prst="rect">
            <a:avLst/>
          </a:prstGeom>
        </p:spPr>
      </p:pic>
    </p:spTree>
    <p:extLst>
      <p:ext uri="{BB962C8B-B14F-4D97-AF65-F5344CB8AC3E}">
        <p14:creationId xmlns:p14="http://schemas.microsoft.com/office/powerpoint/2010/main" val="4272731662"/>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7791" y="253218"/>
            <a:ext cx="10074840" cy="954107"/>
          </a:xfrm>
          <a:prstGeom prst="rect">
            <a:avLst/>
          </a:prstGeom>
          <a:noFill/>
        </p:spPr>
        <p:txBody>
          <a:bodyPr wrap="square" rtlCol="0">
            <a:spAutoFit/>
          </a:bodyPr>
          <a:lstStyle/>
          <a:p>
            <a:pPr algn="ctr"/>
            <a:r>
              <a:rPr lang="en-US" sz="3200" b="1" dirty="0">
                <a:solidFill>
                  <a:srgbClr val="C00000"/>
                </a:solidFill>
              </a:rPr>
              <a:t>Department of  Statistics </a:t>
            </a:r>
          </a:p>
          <a:p>
            <a:r>
              <a:rPr lang="en-US" sz="2400" dirty="0">
                <a:solidFill>
                  <a:srgbClr val="C00000"/>
                </a:solidFill>
              </a:rPr>
              <a:t> </a:t>
            </a:r>
            <a:endParaRPr lang="en-US" sz="2400" b="1" dirty="0">
              <a:solidFill>
                <a:srgbClr val="C00000"/>
              </a:solidFill>
            </a:endParaRPr>
          </a:p>
        </p:txBody>
      </p:sp>
      <p:pic>
        <p:nvPicPr>
          <p:cNvPr id="58370" name="Picture 2" descr="C:\Users\KMICS-PG2\Downloads\WhatsApp Image 2021-07-16 at 12.11.29 AM.jpeg"/>
          <p:cNvPicPr>
            <a:picLocks noChangeAspect="1" noChangeArrowheads="1"/>
          </p:cNvPicPr>
          <p:nvPr/>
        </p:nvPicPr>
        <p:blipFill>
          <a:blip r:embed="rId2" cstate="print"/>
          <a:srcRect/>
          <a:stretch>
            <a:fillRect/>
          </a:stretch>
        </p:blipFill>
        <p:spPr bwMode="auto">
          <a:xfrm>
            <a:off x="773724" y="4023361"/>
            <a:ext cx="2236762" cy="2065571"/>
          </a:xfrm>
          <a:prstGeom prst="rect">
            <a:avLst/>
          </a:prstGeom>
          <a:noFill/>
        </p:spPr>
      </p:pic>
      <p:pic>
        <p:nvPicPr>
          <p:cNvPr id="58371" name="Picture 3" descr="C:\Users\KMICS-PG2\Downloads\WhatsApp Image 2021-07-15 at 11.39.42 PM.jpeg"/>
          <p:cNvPicPr>
            <a:picLocks noChangeAspect="1" noChangeArrowheads="1"/>
          </p:cNvPicPr>
          <p:nvPr/>
        </p:nvPicPr>
        <p:blipFill>
          <a:blip r:embed="rId3" cstate="print"/>
          <a:srcRect/>
          <a:stretch>
            <a:fillRect/>
          </a:stretch>
        </p:blipFill>
        <p:spPr bwMode="auto">
          <a:xfrm>
            <a:off x="4206240" y="1046874"/>
            <a:ext cx="2095407" cy="2033950"/>
          </a:xfrm>
          <a:prstGeom prst="rect">
            <a:avLst/>
          </a:prstGeom>
          <a:noFill/>
        </p:spPr>
      </p:pic>
      <p:pic>
        <p:nvPicPr>
          <p:cNvPr id="58372" name="Picture 4" descr="C:\Users\KMICS-PG2\Downloads\WhatsApp Image 2021-07-15 at 11.33.58 PM.jpeg"/>
          <p:cNvPicPr>
            <a:picLocks noChangeAspect="1" noChangeArrowheads="1"/>
          </p:cNvPicPr>
          <p:nvPr/>
        </p:nvPicPr>
        <p:blipFill>
          <a:blip r:embed="rId4"/>
          <a:srcRect/>
          <a:stretch>
            <a:fillRect/>
          </a:stretch>
        </p:blipFill>
        <p:spPr bwMode="auto">
          <a:xfrm>
            <a:off x="7267158" y="1103513"/>
            <a:ext cx="1904978" cy="2005448"/>
          </a:xfrm>
          <a:prstGeom prst="rect">
            <a:avLst/>
          </a:prstGeom>
          <a:noFill/>
        </p:spPr>
      </p:pic>
      <p:pic>
        <p:nvPicPr>
          <p:cNvPr id="58373" name="Picture 5" descr="C:\Users\KMICS-PG2\Downloads\WhatsApp Image 2021-07-15 at 11.28.05 PM.jpeg"/>
          <p:cNvPicPr>
            <a:picLocks noChangeAspect="1" noChangeArrowheads="1"/>
          </p:cNvPicPr>
          <p:nvPr/>
        </p:nvPicPr>
        <p:blipFill>
          <a:blip r:embed="rId5" cstate="print"/>
          <a:srcRect/>
          <a:stretch>
            <a:fillRect/>
          </a:stretch>
        </p:blipFill>
        <p:spPr bwMode="auto">
          <a:xfrm>
            <a:off x="801566" y="992066"/>
            <a:ext cx="2208920" cy="2117516"/>
          </a:xfrm>
          <a:prstGeom prst="rect">
            <a:avLst/>
          </a:prstGeom>
          <a:noFill/>
        </p:spPr>
      </p:pic>
      <p:pic>
        <p:nvPicPr>
          <p:cNvPr id="58374" name="Picture 6" descr="C:\Users\KMICS-PG2\Downloads\WhatsApp Image 2021-07-16 at 12.26.35 AM.jpeg"/>
          <p:cNvPicPr>
            <a:picLocks noChangeAspect="1" noChangeArrowheads="1"/>
          </p:cNvPicPr>
          <p:nvPr/>
        </p:nvPicPr>
        <p:blipFill>
          <a:blip r:embed="rId6"/>
          <a:srcRect/>
          <a:stretch>
            <a:fillRect/>
          </a:stretch>
        </p:blipFill>
        <p:spPr bwMode="auto">
          <a:xfrm>
            <a:off x="7351616" y="3837895"/>
            <a:ext cx="1876790" cy="2281552"/>
          </a:xfrm>
          <a:prstGeom prst="rect">
            <a:avLst/>
          </a:prstGeom>
          <a:noFill/>
        </p:spPr>
      </p:pic>
      <p:sp>
        <p:nvSpPr>
          <p:cNvPr id="11" name="TextBox 10"/>
          <p:cNvSpPr txBox="1"/>
          <p:nvPr/>
        </p:nvSpPr>
        <p:spPr>
          <a:xfrm>
            <a:off x="773723" y="3052690"/>
            <a:ext cx="2588456" cy="553998"/>
          </a:xfrm>
          <a:prstGeom prst="rect">
            <a:avLst/>
          </a:prstGeom>
          <a:noFill/>
        </p:spPr>
        <p:txBody>
          <a:bodyPr wrap="square" rtlCol="0">
            <a:spAutoFit/>
          </a:bodyPr>
          <a:lstStyle/>
          <a:p>
            <a:r>
              <a:rPr lang="en-US" b="1" dirty="0">
                <a:solidFill>
                  <a:srgbClr val="0070C0"/>
                </a:solidFill>
              </a:rPr>
              <a:t>Mrs. V. Sumalatha</a:t>
            </a:r>
          </a:p>
          <a:p>
            <a:r>
              <a:rPr lang="en-US" sz="1200" dirty="0"/>
              <a:t>         </a:t>
            </a:r>
            <a:r>
              <a:rPr lang="en-US" sz="1200" b="1" dirty="0"/>
              <a:t>HOD (PG)</a:t>
            </a:r>
          </a:p>
        </p:txBody>
      </p:sp>
      <p:sp>
        <p:nvSpPr>
          <p:cNvPr id="12" name="TextBox 11"/>
          <p:cNvSpPr txBox="1"/>
          <p:nvPr/>
        </p:nvSpPr>
        <p:spPr>
          <a:xfrm>
            <a:off x="4037427" y="3052689"/>
            <a:ext cx="2554482" cy="584775"/>
          </a:xfrm>
          <a:prstGeom prst="rect">
            <a:avLst/>
          </a:prstGeom>
          <a:noFill/>
        </p:spPr>
        <p:txBody>
          <a:bodyPr wrap="none" rtlCol="0">
            <a:spAutoFit/>
          </a:bodyPr>
          <a:lstStyle/>
          <a:p>
            <a:r>
              <a:rPr lang="en-US" b="1" dirty="0">
                <a:solidFill>
                  <a:srgbClr val="0070C0"/>
                </a:solidFill>
              </a:rPr>
              <a:t>Mr. M. Kanaka  Reddy</a:t>
            </a:r>
          </a:p>
          <a:p>
            <a:r>
              <a:rPr lang="en-US" sz="1400" b="1" dirty="0"/>
              <a:t>Faculty of  PG</a:t>
            </a:r>
          </a:p>
        </p:txBody>
      </p:sp>
      <p:sp>
        <p:nvSpPr>
          <p:cNvPr id="13" name="TextBox 12"/>
          <p:cNvSpPr txBox="1"/>
          <p:nvPr/>
        </p:nvSpPr>
        <p:spPr>
          <a:xfrm>
            <a:off x="7117573" y="3038621"/>
            <a:ext cx="2039815" cy="584775"/>
          </a:xfrm>
          <a:prstGeom prst="rect">
            <a:avLst/>
          </a:prstGeom>
          <a:noFill/>
        </p:spPr>
        <p:txBody>
          <a:bodyPr wrap="square" rtlCol="0">
            <a:spAutoFit/>
          </a:bodyPr>
          <a:lstStyle/>
          <a:p>
            <a:r>
              <a:rPr lang="en-US" dirty="0" smtClean="0">
                <a:solidFill>
                  <a:srgbClr val="0070C0"/>
                </a:solidFill>
              </a:rPr>
              <a:t> Mrs</a:t>
            </a:r>
            <a:r>
              <a:rPr lang="en-US" dirty="0">
                <a:solidFill>
                  <a:srgbClr val="0070C0"/>
                </a:solidFill>
              </a:rPr>
              <a:t>. A . Lavanya</a:t>
            </a:r>
          </a:p>
          <a:p>
            <a:r>
              <a:rPr lang="en-US" sz="1400" b="1" dirty="0" smtClean="0"/>
              <a:t> Faculty of </a:t>
            </a:r>
            <a:r>
              <a:rPr lang="en-US" sz="1400" b="1" dirty="0"/>
              <a:t>P</a:t>
            </a:r>
            <a:r>
              <a:rPr lang="en-US" sz="1400" b="1" dirty="0" smtClean="0"/>
              <a:t>G</a:t>
            </a:r>
            <a:endParaRPr lang="en-US" sz="1400" b="1" dirty="0"/>
          </a:p>
        </p:txBody>
      </p:sp>
      <p:sp>
        <p:nvSpPr>
          <p:cNvPr id="14" name="TextBox 13"/>
          <p:cNvSpPr txBox="1"/>
          <p:nvPr/>
        </p:nvSpPr>
        <p:spPr>
          <a:xfrm>
            <a:off x="689319" y="6014722"/>
            <a:ext cx="2791300" cy="553998"/>
          </a:xfrm>
          <a:prstGeom prst="rect">
            <a:avLst/>
          </a:prstGeom>
          <a:noFill/>
        </p:spPr>
        <p:txBody>
          <a:bodyPr wrap="square" rtlCol="0">
            <a:spAutoFit/>
          </a:bodyPr>
          <a:lstStyle/>
          <a:p>
            <a:r>
              <a:rPr lang="en-US" sz="1600" b="1" dirty="0">
                <a:solidFill>
                  <a:srgbClr val="0070C0"/>
                </a:solidFill>
              </a:rPr>
              <a:t>Mr. Sripadh Deshpande</a:t>
            </a:r>
          </a:p>
          <a:p>
            <a:r>
              <a:rPr lang="en-US" sz="1400" b="1" dirty="0"/>
              <a:t>        HOD(UG)</a:t>
            </a:r>
          </a:p>
        </p:txBody>
      </p:sp>
      <p:sp>
        <p:nvSpPr>
          <p:cNvPr id="15" name="TextBox 14"/>
          <p:cNvSpPr txBox="1"/>
          <p:nvPr/>
        </p:nvSpPr>
        <p:spPr>
          <a:xfrm>
            <a:off x="4164037" y="6105379"/>
            <a:ext cx="2254784" cy="584775"/>
          </a:xfrm>
          <a:prstGeom prst="rect">
            <a:avLst/>
          </a:prstGeom>
          <a:noFill/>
        </p:spPr>
        <p:txBody>
          <a:bodyPr wrap="square" rtlCol="0">
            <a:spAutoFit/>
          </a:bodyPr>
          <a:lstStyle/>
          <a:p>
            <a:r>
              <a:rPr lang="en-US" sz="1600" b="1" dirty="0">
                <a:solidFill>
                  <a:srgbClr val="0070C0"/>
                </a:solidFill>
              </a:rPr>
              <a:t>Mrs. Y. Sri Nirupama</a:t>
            </a:r>
          </a:p>
          <a:p>
            <a:r>
              <a:rPr lang="en-US" sz="1600" b="1" dirty="0"/>
              <a:t>Faculty of UG</a:t>
            </a:r>
          </a:p>
        </p:txBody>
      </p:sp>
      <p:sp>
        <p:nvSpPr>
          <p:cNvPr id="16" name="TextBox 15"/>
          <p:cNvSpPr txBox="1"/>
          <p:nvPr/>
        </p:nvSpPr>
        <p:spPr>
          <a:xfrm>
            <a:off x="7244862" y="6020972"/>
            <a:ext cx="2550891" cy="584775"/>
          </a:xfrm>
          <a:prstGeom prst="rect">
            <a:avLst/>
          </a:prstGeom>
          <a:noFill/>
        </p:spPr>
        <p:txBody>
          <a:bodyPr wrap="none" rtlCol="0">
            <a:spAutoFit/>
          </a:bodyPr>
          <a:lstStyle/>
          <a:p>
            <a:r>
              <a:rPr lang="en-US" b="1" dirty="0">
                <a:solidFill>
                  <a:srgbClr val="0070C0"/>
                </a:solidFill>
              </a:rPr>
              <a:t>Miss. T. Pavani Durga </a:t>
            </a:r>
          </a:p>
          <a:p>
            <a:r>
              <a:rPr lang="en-US" sz="1400" b="1" dirty="0"/>
              <a:t>Faculty of PG</a:t>
            </a:r>
          </a:p>
        </p:txBody>
      </p:sp>
      <p:pic>
        <p:nvPicPr>
          <p:cNvPr id="2050" name="Picture 2" descr="C:\Users\tunga\Downloads\WhatsApp Image 2021-07-16 at 9.34.33 PM.jpeg"/>
          <p:cNvPicPr>
            <a:picLocks noChangeAspect="1" noChangeArrowheads="1"/>
          </p:cNvPicPr>
          <p:nvPr/>
        </p:nvPicPr>
        <p:blipFill>
          <a:blip r:embed="rId7" cstate="print"/>
          <a:srcRect/>
          <a:stretch>
            <a:fillRect/>
          </a:stretch>
        </p:blipFill>
        <p:spPr bwMode="auto">
          <a:xfrm>
            <a:off x="4120308" y="3955055"/>
            <a:ext cx="2181340" cy="224744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46454761"/>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869" y="1"/>
            <a:ext cx="8316036" cy="6858000"/>
          </a:xfrm>
          <a:prstGeom prst="rect">
            <a:avLst/>
          </a:prstGeom>
        </p:spPr>
      </p:pic>
    </p:spTree>
    <p:extLst>
      <p:ext uri="{BB962C8B-B14F-4D97-AF65-F5344CB8AC3E}">
        <p14:creationId xmlns:p14="http://schemas.microsoft.com/office/powerpoint/2010/main" val="3242135757"/>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856449838"/>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755642"/>
          </a:xfrm>
          <a:prstGeom prst="rect">
            <a:avLst/>
          </a:prstGeom>
        </p:spPr>
      </p:pic>
    </p:spTree>
    <p:extLst>
      <p:ext uri="{BB962C8B-B14F-4D97-AF65-F5344CB8AC3E}">
        <p14:creationId xmlns:p14="http://schemas.microsoft.com/office/powerpoint/2010/main" val="1690765162"/>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35" y="0"/>
            <a:ext cx="12096466" cy="6858000"/>
          </a:xfrm>
          <a:prstGeom prst="rect">
            <a:avLst/>
          </a:prstGeom>
        </p:spPr>
      </p:pic>
    </p:spTree>
    <p:extLst>
      <p:ext uri="{BB962C8B-B14F-4D97-AF65-F5344CB8AC3E}">
        <p14:creationId xmlns:p14="http://schemas.microsoft.com/office/powerpoint/2010/main" val="2953304655"/>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550" y="109182"/>
            <a:ext cx="11010900" cy="6748818"/>
          </a:xfrm>
          <a:prstGeom prst="rect">
            <a:avLst/>
          </a:prstGeom>
        </p:spPr>
      </p:pic>
    </p:spTree>
    <p:extLst>
      <p:ext uri="{BB962C8B-B14F-4D97-AF65-F5344CB8AC3E}">
        <p14:creationId xmlns:p14="http://schemas.microsoft.com/office/powerpoint/2010/main" val="2826649605"/>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069645091"/>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602" r="6517"/>
          <a:stretch/>
        </p:blipFill>
        <p:spPr>
          <a:xfrm>
            <a:off x="2593075" y="0"/>
            <a:ext cx="6482685" cy="6858000"/>
          </a:xfrm>
          <a:prstGeom prst="rect">
            <a:avLst/>
          </a:prstGeom>
        </p:spPr>
      </p:pic>
    </p:spTree>
    <p:extLst>
      <p:ext uri="{BB962C8B-B14F-4D97-AF65-F5344CB8AC3E}">
        <p14:creationId xmlns:p14="http://schemas.microsoft.com/office/powerpoint/2010/main" val="688533141"/>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780" y="0"/>
            <a:ext cx="10877621" cy="6858000"/>
          </a:xfrm>
          <a:prstGeom prst="rect">
            <a:avLst/>
          </a:prstGeom>
        </p:spPr>
      </p:pic>
    </p:spTree>
    <p:extLst>
      <p:ext uri="{BB962C8B-B14F-4D97-AF65-F5344CB8AC3E}">
        <p14:creationId xmlns:p14="http://schemas.microsoft.com/office/powerpoint/2010/main" val="1761172473"/>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2736" b="21393"/>
          <a:stretch/>
        </p:blipFill>
        <p:spPr>
          <a:xfrm>
            <a:off x="1524000" y="-95534"/>
            <a:ext cx="9144000" cy="6823880"/>
          </a:xfrm>
          <a:prstGeom prst="rect">
            <a:avLst/>
          </a:prstGeom>
        </p:spPr>
      </p:pic>
    </p:spTree>
    <p:extLst>
      <p:ext uri="{BB962C8B-B14F-4D97-AF65-F5344CB8AC3E}">
        <p14:creationId xmlns:p14="http://schemas.microsoft.com/office/powerpoint/2010/main" val="276626964"/>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781" y="803333"/>
            <a:ext cx="10254903" cy="1080937"/>
          </a:xfrm>
        </p:spPr>
        <p:txBody>
          <a:bodyPr>
            <a:normAutofit fontScale="90000"/>
          </a:bodyPr>
          <a:lstStyle/>
          <a:p>
            <a:pPr algn="ctr"/>
            <a:r>
              <a:rPr lang="en-US" dirty="0">
                <a:solidFill>
                  <a:srgbClr val="7030A0"/>
                </a:solidFill>
                <a:latin typeface="Algerian" panose="04020705040A02060702" pitchFamily="82" charset="0"/>
              </a:rPr>
              <a:t>NATIONAL STATISTICS DAY CELEBRATIONS</a:t>
            </a:r>
          </a:p>
        </p:txBody>
      </p:sp>
      <p:pic>
        <p:nvPicPr>
          <p:cNvPr id="7" name="Content Placeholder 6" descr="WhatsApp Image 2020-02-28 at 1.36.44 PM"/>
          <p:cNvPicPr>
            <a:picLocks noGrp="1" noChangeAspect="1"/>
          </p:cNvPicPr>
          <p:nvPr isPhoto="1">
            <p:ph sz="quarter" idx="2"/>
          </p:nvPr>
        </p:nvPicPr>
        <p:blipFill>
          <a:blip r:embed="rId2">
            <a:lum/>
            <a:extLst>
              <a:ext uri="{28A0092B-C50C-407E-A947-70E740481C1C}">
                <a14:useLocalDpi xmlns:a14="http://schemas.microsoft.com/office/drawing/2010/main" val="0"/>
              </a:ext>
            </a:extLst>
          </a:blip>
          <a:stretch>
            <a:fillRect/>
          </a:stretch>
        </p:blipFill>
        <p:spPr>
          <a:xfrm>
            <a:off x="103239" y="2020530"/>
            <a:ext cx="5530645" cy="4488140"/>
          </a:xfrm>
          <a:prstGeom prst="rect">
            <a:avLst/>
          </a:prstGeom>
        </p:spPr>
      </p:pic>
      <p:pic>
        <p:nvPicPr>
          <p:cNvPr id="2051"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162680" y="2020529"/>
            <a:ext cx="5501249" cy="4488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7621932"/>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0"/>
            <a:ext cx="8679976" cy="6858000"/>
          </a:xfrm>
          <a:prstGeom prst="rect">
            <a:avLst/>
          </a:prstGeom>
        </p:spPr>
      </p:pic>
    </p:spTree>
    <p:extLst>
      <p:ext uri="{BB962C8B-B14F-4D97-AF65-F5344CB8AC3E}">
        <p14:creationId xmlns:p14="http://schemas.microsoft.com/office/powerpoint/2010/main" val="643668104"/>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341" y="0"/>
            <a:ext cx="12378341" cy="6857999"/>
          </a:xfrm>
        </p:spPr>
      </p:pic>
    </p:spTree>
    <p:extLst>
      <p:ext uri="{BB962C8B-B14F-4D97-AF65-F5344CB8AC3E}">
        <p14:creationId xmlns:p14="http://schemas.microsoft.com/office/powerpoint/2010/main" val="1075887445"/>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965626503"/>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313641379"/>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02890"/>
            <a:ext cx="12192000" cy="7860890"/>
          </a:xfrm>
        </p:spPr>
      </p:pic>
    </p:spTree>
    <p:extLst>
      <p:ext uri="{BB962C8B-B14F-4D97-AF65-F5344CB8AC3E}">
        <p14:creationId xmlns:p14="http://schemas.microsoft.com/office/powerpoint/2010/main" val="895782631"/>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10038"/>
          <a:stretch/>
        </p:blipFill>
        <p:spPr>
          <a:xfrm>
            <a:off x="0" y="-929148"/>
            <a:ext cx="12192000" cy="7787148"/>
          </a:xfrm>
        </p:spPr>
      </p:pic>
    </p:spTree>
    <p:extLst>
      <p:ext uri="{BB962C8B-B14F-4D97-AF65-F5344CB8AC3E}">
        <p14:creationId xmlns:p14="http://schemas.microsoft.com/office/powerpoint/2010/main" val="4112935359"/>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7188" r="12954"/>
          <a:stretch/>
        </p:blipFill>
        <p:spPr>
          <a:xfrm>
            <a:off x="3057832" y="-221226"/>
            <a:ext cx="6076335" cy="7079226"/>
          </a:xfrm>
        </p:spPr>
      </p:pic>
    </p:spTree>
    <p:extLst>
      <p:ext uri="{BB962C8B-B14F-4D97-AF65-F5344CB8AC3E}">
        <p14:creationId xmlns:p14="http://schemas.microsoft.com/office/powerpoint/2010/main" val="4153616300"/>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5160" r="10720" b="25963"/>
          <a:stretch/>
        </p:blipFill>
        <p:spPr>
          <a:xfrm>
            <a:off x="2979174" y="0"/>
            <a:ext cx="6445045" cy="6858000"/>
          </a:xfrm>
        </p:spPr>
      </p:pic>
    </p:spTree>
    <p:extLst>
      <p:ext uri="{BB962C8B-B14F-4D97-AF65-F5344CB8AC3E}">
        <p14:creationId xmlns:p14="http://schemas.microsoft.com/office/powerpoint/2010/main" val="139698185"/>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726" r="-1" b="10883"/>
          <a:stretch/>
        </p:blipFill>
        <p:spPr>
          <a:xfrm>
            <a:off x="-88490" y="0"/>
            <a:ext cx="12280490" cy="6857999"/>
          </a:xfrm>
        </p:spPr>
      </p:pic>
    </p:spTree>
    <p:extLst>
      <p:ext uri="{BB962C8B-B14F-4D97-AF65-F5344CB8AC3E}">
        <p14:creationId xmlns:p14="http://schemas.microsoft.com/office/powerpoint/2010/main" val="338729995"/>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5662" r="18191"/>
          <a:stretch/>
        </p:blipFill>
        <p:spPr>
          <a:xfrm>
            <a:off x="2743199" y="0"/>
            <a:ext cx="6430297" cy="6858000"/>
          </a:xfrm>
        </p:spPr>
      </p:pic>
    </p:spTree>
    <p:extLst>
      <p:ext uri="{BB962C8B-B14F-4D97-AF65-F5344CB8AC3E}">
        <p14:creationId xmlns:p14="http://schemas.microsoft.com/office/powerpoint/2010/main" val="1539935373"/>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WhatsApp Image 2020-02-28 at 1.36.46 PM"/>
          <p:cNvPicPr>
            <a:picLocks noGrp="1" noChangeAspect="1"/>
          </p:cNvPicPr>
          <p:nvPr isPhoto="1">
            <p:ph sz="quarter" idx="2"/>
          </p:nvPr>
        </p:nvPicPr>
        <p:blipFill>
          <a:blip r:embed="rId2">
            <a:lum/>
            <a:extLst>
              <a:ext uri="{28A0092B-C50C-407E-A947-70E740481C1C}">
                <a14:useLocalDpi xmlns:a14="http://schemas.microsoft.com/office/drawing/2010/main" val="0"/>
              </a:ext>
            </a:extLst>
          </a:blip>
          <a:stretch>
            <a:fillRect/>
          </a:stretch>
        </p:blipFill>
        <p:spPr>
          <a:xfrm>
            <a:off x="103239" y="397698"/>
            <a:ext cx="4984955" cy="6110076"/>
          </a:xfrm>
          <a:prstGeom prst="rect">
            <a:avLst/>
          </a:prstGeom>
        </p:spPr>
      </p:pic>
      <p:pic>
        <p:nvPicPr>
          <p:cNvPr id="8" name="Content Placeholder 7" descr="WhatsApp Image 2020-02-28 at 1.36.45 PM (1)"/>
          <p:cNvPicPr>
            <a:picLocks noGrp="1" noChangeAspect="1"/>
          </p:cNvPicPr>
          <p:nvPr isPhoto="1">
            <p:ph sz="quarter" idx="4"/>
          </p:nvPr>
        </p:nvPicPr>
        <p:blipFill>
          <a:blip r:embed="rId3">
            <a:lum/>
            <a:extLst>
              <a:ext uri="{28A0092B-C50C-407E-A947-70E740481C1C}">
                <a14:useLocalDpi xmlns:a14="http://schemas.microsoft.com/office/drawing/2010/main" val="0"/>
              </a:ext>
            </a:extLst>
          </a:blip>
          <a:stretch>
            <a:fillRect/>
          </a:stretch>
        </p:blipFill>
        <p:spPr>
          <a:xfrm>
            <a:off x="5737122" y="507981"/>
            <a:ext cx="5708689" cy="5999793"/>
          </a:xfrm>
          <a:prstGeom prst="rect">
            <a:avLst/>
          </a:prstGeom>
        </p:spPr>
      </p:pic>
    </p:spTree>
    <p:extLst>
      <p:ext uri="{BB962C8B-B14F-4D97-AF65-F5344CB8AC3E}">
        <p14:creationId xmlns:p14="http://schemas.microsoft.com/office/powerpoint/2010/main" val="1058776982"/>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3315" t="10946" b="20339"/>
          <a:stretch/>
        </p:blipFill>
        <p:spPr>
          <a:xfrm>
            <a:off x="0" y="0"/>
            <a:ext cx="12191999" cy="6858000"/>
          </a:xfrm>
        </p:spPr>
      </p:pic>
    </p:spTree>
    <p:extLst>
      <p:ext uri="{BB962C8B-B14F-4D97-AF65-F5344CB8AC3E}">
        <p14:creationId xmlns:p14="http://schemas.microsoft.com/office/powerpoint/2010/main" val="4169978099"/>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09182"/>
            <a:ext cx="12034684" cy="8170607"/>
          </a:xfrm>
        </p:spPr>
      </p:pic>
    </p:spTree>
    <p:extLst>
      <p:ext uri="{BB962C8B-B14F-4D97-AF65-F5344CB8AC3E}">
        <p14:creationId xmlns:p14="http://schemas.microsoft.com/office/powerpoint/2010/main" val="4064962551"/>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451740279"/>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5308"/>
          <a:stretch/>
        </p:blipFill>
        <p:spPr>
          <a:xfrm>
            <a:off x="1289989" y="0"/>
            <a:ext cx="9205139" cy="6714698"/>
          </a:xfrm>
        </p:spPr>
      </p:pic>
    </p:spTree>
    <p:extLst>
      <p:ext uri="{BB962C8B-B14F-4D97-AF65-F5344CB8AC3E}">
        <p14:creationId xmlns:p14="http://schemas.microsoft.com/office/powerpoint/2010/main" val="95220166"/>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5398" y="300252"/>
            <a:ext cx="9721204" cy="6557748"/>
          </a:xfrm>
        </p:spPr>
      </p:pic>
    </p:spTree>
    <p:extLst>
      <p:ext uri="{BB962C8B-B14F-4D97-AF65-F5344CB8AC3E}">
        <p14:creationId xmlns:p14="http://schemas.microsoft.com/office/powerpoint/2010/main" val="2059571670"/>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3999" y="327546"/>
            <a:ext cx="9144001" cy="6530454"/>
          </a:xfrm>
        </p:spPr>
      </p:pic>
    </p:spTree>
    <p:extLst>
      <p:ext uri="{BB962C8B-B14F-4D97-AF65-F5344CB8AC3E}">
        <p14:creationId xmlns:p14="http://schemas.microsoft.com/office/powerpoint/2010/main" val="604279729"/>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568662447"/>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264958063"/>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4515"/>
          <a:stretch/>
        </p:blipFill>
        <p:spPr>
          <a:xfrm>
            <a:off x="1494430" y="177420"/>
            <a:ext cx="9203140" cy="6571397"/>
          </a:xfrm>
        </p:spPr>
      </p:pic>
    </p:spTree>
    <p:extLst>
      <p:ext uri="{BB962C8B-B14F-4D97-AF65-F5344CB8AC3E}">
        <p14:creationId xmlns:p14="http://schemas.microsoft.com/office/powerpoint/2010/main" val="2055199424"/>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1515749288"/>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0658" y="1265128"/>
            <a:ext cx="10220632" cy="5253659"/>
          </a:xfrm>
        </p:spPr>
        <p:txBody>
          <a:bodyPr>
            <a:normAutofit/>
          </a:bodyPr>
          <a:lstStyle/>
          <a:p>
            <a:endParaRPr lang="en-US" dirty="0"/>
          </a:p>
          <a:p>
            <a:pPr algn="just">
              <a:buFont typeface="Wingdings" panose="05000000000000000000" pitchFamily="2" charset="2"/>
              <a:buChar char="Ø"/>
            </a:pPr>
            <a:r>
              <a:rPr lang="en-US" sz="2800" dirty="0">
                <a:latin typeface="Arial" panose="020B0604020202020204" pitchFamily="34" charset="0"/>
                <a:cs typeface="Arial" panose="020B0604020202020204" pitchFamily="34" charset="0"/>
              </a:rPr>
              <a:t>National Statistics day celebrations on 29</a:t>
            </a:r>
            <a:r>
              <a:rPr lang="en-US" sz="2800" baseline="30000" dirty="0">
                <a:latin typeface="Arial" panose="020B0604020202020204" pitchFamily="34" charset="0"/>
                <a:cs typeface="Arial" panose="020B0604020202020204" pitchFamily="34" charset="0"/>
              </a:rPr>
              <a:t>th</a:t>
            </a:r>
            <a:r>
              <a:rPr lang="en-US" sz="2800" dirty="0">
                <a:latin typeface="Arial" panose="020B0604020202020204" pitchFamily="34" charset="0"/>
                <a:cs typeface="Arial" panose="020B0604020202020204" pitchFamily="34" charset="0"/>
              </a:rPr>
              <a:t> June 2017 to mark the birth anniversary of India’s eminent statisticians late professor </a:t>
            </a:r>
            <a:r>
              <a:rPr lang="en-US" sz="2800" dirty="0" err="1">
                <a:solidFill>
                  <a:schemeClr val="accent1">
                    <a:lumMod val="75000"/>
                  </a:schemeClr>
                </a:solidFill>
                <a:latin typeface="Arial" panose="020B0604020202020204" pitchFamily="34" charset="0"/>
                <a:cs typeface="Arial" panose="020B0604020202020204" pitchFamily="34" charset="0"/>
              </a:rPr>
              <a:t>Prasanta</a:t>
            </a:r>
            <a:r>
              <a:rPr lang="en-US" sz="2800" dirty="0">
                <a:solidFill>
                  <a:schemeClr val="accent1">
                    <a:lumMod val="75000"/>
                  </a:schemeClr>
                </a:solidFill>
                <a:latin typeface="Arial" panose="020B0604020202020204" pitchFamily="34" charset="0"/>
                <a:cs typeface="Arial" panose="020B0604020202020204" pitchFamily="34" charset="0"/>
              </a:rPr>
              <a:t> Chandra </a:t>
            </a:r>
            <a:r>
              <a:rPr lang="en-US" sz="2800" dirty="0" err="1">
                <a:solidFill>
                  <a:schemeClr val="accent1">
                    <a:lumMod val="75000"/>
                  </a:schemeClr>
                </a:solidFill>
                <a:latin typeface="Arial" panose="020B0604020202020204" pitchFamily="34" charset="0"/>
                <a:cs typeface="Arial" panose="020B0604020202020204" pitchFamily="34" charset="0"/>
              </a:rPr>
              <a:t>Mahalanobis</a:t>
            </a:r>
            <a:r>
              <a:rPr lang="en-US" sz="2800" dirty="0">
                <a:solidFill>
                  <a:schemeClr val="accent1">
                    <a:lumMod val="75000"/>
                  </a:schemeClr>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It was organized by department of Statistics.</a:t>
            </a:r>
          </a:p>
          <a:p>
            <a:pPr marL="0" indent="0" algn="just">
              <a:buNone/>
            </a:pPr>
            <a:endParaRPr lang="en-US" sz="2800" dirty="0">
              <a:latin typeface="Arial" panose="020B0604020202020204" pitchFamily="34" charset="0"/>
              <a:cs typeface="Arial" panose="020B0604020202020204" pitchFamily="34" charset="0"/>
            </a:endParaRPr>
          </a:p>
          <a:p>
            <a:pPr algn="just">
              <a:buFont typeface="Wingdings" panose="05000000000000000000" pitchFamily="2" charset="2"/>
              <a:buChar char="Ø"/>
            </a:pPr>
            <a:r>
              <a:rPr lang="en-US" sz="2800" dirty="0">
                <a:latin typeface="Arial" panose="020B0604020202020204" pitchFamily="34" charset="0"/>
                <a:cs typeface="Arial" panose="020B0604020202020204" pitchFamily="34" charset="0"/>
              </a:rPr>
              <a:t>Chief guest </a:t>
            </a:r>
            <a:r>
              <a:rPr lang="en-US" sz="2800" dirty="0">
                <a:solidFill>
                  <a:schemeClr val="accent1">
                    <a:lumMod val="75000"/>
                  </a:schemeClr>
                </a:solidFill>
                <a:latin typeface="Arial" panose="020B0604020202020204" pitchFamily="34" charset="0"/>
                <a:cs typeface="Arial" panose="020B0604020202020204" pitchFamily="34" charset="0"/>
              </a:rPr>
              <a:t>Dr. </a:t>
            </a:r>
            <a:r>
              <a:rPr lang="en-US" sz="2800" dirty="0" err="1">
                <a:solidFill>
                  <a:schemeClr val="accent1">
                    <a:lumMod val="75000"/>
                  </a:schemeClr>
                </a:solidFill>
                <a:latin typeface="Arial" panose="020B0604020202020204" pitchFamily="34" charset="0"/>
                <a:cs typeface="Arial" panose="020B0604020202020204" pitchFamily="34" charset="0"/>
              </a:rPr>
              <a:t>M.Jaganmohan</a:t>
            </a:r>
            <a:r>
              <a:rPr lang="en-US" sz="2800" dirty="0">
                <a:solidFill>
                  <a:schemeClr val="accent1">
                    <a:lumMod val="75000"/>
                  </a:schemeClr>
                </a:solidFill>
                <a:latin typeface="Arial" panose="020B0604020202020204" pitchFamily="34" charset="0"/>
                <a:cs typeface="Arial" panose="020B0604020202020204" pitchFamily="34" charset="0"/>
              </a:rPr>
              <a:t> Rao, </a:t>
            </a:r>
            <a:r>
              <a:rPr lang="en-US" sz="2800" dirty="0">
                <a:latin typeface="Arial" panose="020B0604020202020204" pitchFamily="34" charset="0"/>
                <a:cs typeface="Arial" panose="020B0604020202020204" pitchFamily="34" charset="0"/>
              </a:rPr>
              <a:t>Principal of </a:t>
            </a:r>
            <a:r>
              <a:rPr lang="en-US" sz="2800" dirty="0" err="1">
                <a:latin typeface="Arial" panose="020B0604020202020204" pitchFamily="34" charset="0"/>
                <a:cs typeface="Arial" panose="020B0604020202020204" pitchFamily="34" charset="0"/>
              </a:rPr>
              <a:t>Jagruthi</a:t>
            </a:r>
            <a:r>
              <a:rPr lang="en-US" sz="2800" dirty="0">
                <a:latin typeface="Arial" panose="020B0604020202020204" pitchFamily="34" charset="0"/>
                <a:cs typeface="Arial" panose="020B0604020202020204" pitchFamily="34" charset="0"/>
              </a:rPr>
              <a:t> Degree &amp; PG college and the author of many books on Statistics for under graduate level</a:t>
            </a:r>
          </a:p>
          <a:p>
            <a:endParaRPr lang="en-US" dirty="0"/>
          </a:p>
        </p:txBody>
      </p:sp>
    </p:spTree>
    <p:extLst>
      <p:ext uri="{BB962C8B-B14F-4D97-AF65-F5344CB8AC3E}">
        <p14:creationId xmlns:p14="http://schemas.microsoft.com/office/powerpoint/2010/main" val="1529078804"/>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1999" cy="6857999"/>
          </a:xfrm>
        </p:spPr>
      </p:pic>
    </p:spTree>
    <p:extLst>
      <p:ext uri="{BB962C8B-B14F-4D97-AF65-F5344CB8AC3E}">
        <p14:creationId xmlns:p14="http://schemas.microsoft.com/office/powerpoint/2010/main" val="2636471138"/>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4020695997"/>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38483" y="321950"/>
            <a:ext cx="7792873" cy="6153912"/>
          </a:xfrm>
        </p:spPr>
      </p:pic>
    </p:spTree>
    <p:extLst>
      <p:ext uri="{BB962C8B-B14F-4D97-AF65-F5344CB8AC3E}">
        <p14:creationId xmlns:p14="http://schemas.microsoft.com/office/powerpoint/2010/main" val="2513004570"/>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0784" y="2348630"/>
            <a:ext cx="10468864" cy="1828800"/>
          </a:xfrm>
        </p:spPr>
        <p:txBody>
          <a:bodyPr>
            <a:normAutofit/>
          </a:bodyPr>
          <a:lstStyle/>
          <a:p>
            <a:pPr algn="ctr"/>
            <a:r>
              <a:rPr lang="en-US" sz="7200" dirty="0">
                <a:solidFill>
                  <a:srgbClr val="FFFF00"/>
                </a:solidFill>
                <a:latin typeface="Castellar" panose="020A0402060406010301" pitchFamily="18" charset="0"/>
              </a:rPr>
              <a:t>THANK YOU</a:t>
            </a:r>
          </a:p>
        </p:txBody>
      </p:sp>
    </p:spTree>
    <p:extLst>
      <p:ext uri="{BB962C8B-B14F-4D97-AF65-F5344CB8AC3E}">
        <p14:creationId xmlns:p14="http://schemas.microsoft.com/office/powerpoint/2010/main" val="2167260627"/>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277" y="288098"/>
            <a:ext cx="10972800" cy="1584041"/>
          </a:xfrm>
        </p:spPr>
        <p:txBody>
          <a:bodyPr>
            <a:normAutofit/>
          </a:bodyPr>
          <a:lstStyle/>
          <a:p>
            <a:pPr algn="ctr"/>
            <a:r>
              <a:rPr lang="en-US" sz="3200" dirty="0">
                <a:solidFill>
                  <a:srgbClr val="C00000"/>
                </a:solidFill>
                <a:latin typeface="+mn-lt"/>
              </a:rPr>
              <a:t>GUEST LECTURE </a:t>
            </a:r>
            <a:r>
              <a:rPr lang="en-US" sz="2800" dirty="0">
                <a:solidFill>
                  <a:schemeClr val="accent1">
                    <a:lumMod val="75000"/>
                  </a:schemeClr>
                </a:solidFill>
                <a:latin typeface="+mn-lt"/>
              </a:rPr>
              <a:t/>
            </a:r>
            <a:br>
              <a:rPr lang="en-US" sz="2800" dirty="0">
                <a:solidFill>
                  <a:schemeClr val="accent1">
                    <a:lumMod val="75000"/>
                  </a:schemeClr>
                </a:solidFill>
                <a:latin typeface="+mn-lt"/>
              </a:rPr>
            </a:br>
            <a:r>
              <a:rPr lang="en-US" sz="2800" dirty="0">
                <a:solidFill>
                  <a:schemeClr val="accent1">
                    <a:lumMod val="75000"/>
                  </a:schemeClr>
                </a:solidFill>
                <a:latin typeface="+mn-lt"/>
              </a:rPr>
              <a:t>ON </a:t>
            </a:r>
            <a:br>
              <a:rPr lang="en-US" sz="2800" dirty="0">
                <a:solidFill>
                  <a:schemeClr val="accent1">
                    <a:lumMod val="75000"/>
                  </a:schemeClr>
                </a:solidFill>
                <a:latin typeface="+mn-lt"/>
              </a:rPr>
            </a:br>
            <a:r>
              <a:rPr lang="en-US" sz="2800" dirty="0">
                <a:solidFill>
                  <a:srgbClr val="C00000"/>
                </a:solidFill>
                <a:latin typeface="+mn-lt"/>
              </a:rPr>
              <a:t>APPLICATIONS OF STATISTICS AND CAREER GUIDENCE</a:t>
            </a:r>
          </a:p>
        </p:txBody>
      </p:sp>
      <p:pic>
        <p:nvPicPr>
          <p:cNvPr id="4" name="Content Placeholder 3" descr="1573522631690"/>
          <p:cNvPicPr>
            <a:picLocks noGrp="1" noChangeAspect="1"/>
          </p:cNvPicPr>
          <p:nvPr isPhoto="1">
            <p:ph idx="1"/>
          </p:nvPr>
        </p:nvPicPr>
        <p:blipFill>
          <a:blip r:embed="rId2">
            <a:lum/>
            <a:extLst>
              <a:ext uri="{28A0092B-C50C-407E-A947-70E740481C1C}">
                <a14:useLocalDpi xmlns:a14="http://schemas.microsoft.com/office/drawing/2010/main" val="0"/>
              </a:ext>
            </a:extLst>
          </a:blip>
          <a:stretch>
            <a:fillRect/>
          </a:stretch>
        </p:blipFill>
        <p:spPr>
          <a:xfrm>
            <a:off x="140921" y="2001793"/>
            <a:ext cx="3403946" cy="4389438"/>
          </a:xfrm>
          <a:prstGeom prst="rect">
            <a:avLst/>
          </a:prstGeom>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3558" y="2104720"/>
            <a:ext cx="3058441" cy="450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1573522630144"/>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3544864" y="2007296"/>
            <a:ext cx="5588695" cy="4850704"/>
          </a:xfrm>
          <a:prstGeom prst="rect">
            <a:avLst/>
          </a:prstGeom>
        </p:spPr>
      </p:pic>
    </p:spTree>
    <p:extLst>
      <p:ext uri="{BB962C8B-B14F-4D97-AF65-F5344CB8AC3E}">
        <p14:creationId xmlns:p14="http://schemas.microsoft.com/office/powerpoint/2010/main" val="1838935109"/>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663676"/>
            <a:ext cx="6518672" cy="6194323"/>
          </a:xfrm>
        </p:spPr>
        <p:txBody>
          <a:bodyPr>
            <a:noAutofit/>
          </a:bodyPr>
          <a:lstStyle/>
          <a:p>
            <a:pPr marL="0" indent="0" algn="just">
              <a:lnSpc>
                <a:spcPct val="150000"/>
              </a:lnSpc>
              <a:buNone/>
            </a:pPr>
            <a:r>
              <a:rPr lang="en-US" sz="2000" dirty="0">
                <a:solidFill>
                  <a:srgbClr val="002060"/>
                </a:solidFill>
              </a:rPr>
              <a:t>Department of statistics conducted guest lecture on 9/11/2019 on “</a:t>
            </a:r>
            <a:r>
              <a:rPr lang="en-US" sz="2000" b="1" i="1" dirty="0"/>
              <a:t>Statistics in Various fields &amp; Career Guidance</a:t>
            </a:r>
            <a:r>
              <a:rPr lang="en-US" sz="2000" dirty="0"/>
              <a:t>” </a:t>
            </a:r>
            <a:r>
              <a:rPr lang="en-US" sz="2000" dirty="0">
                <a:solidFill>
                  <a:srgbClr val="002060"/>
                </a:solidFill>
              </a:rPr>
              <a:t>by </a:t>
            </a:r>
            <a:r>
              <a:rPr lang="en-US" sz="2000" dirty="0"/>
              <a:t>Mr. Anil Kumar </a:t>
            </a:r>
            <a:r>
              <a:rPr lang="en-US" sz="2000" dirty="0" err="1"/>
              <a:t>Thota</a:t>
            </a:r>
            <a:r>
              <a:rPr lang="en-US" sz="2000" dirty="0"/>
              <a:t> , Deputy General Manager, cognizant.</a:t>
            </a:r>
          </a:p>
          <a:p>
            <a:pPr marL="0" indent="0" algn="just">
              <a:lnSpc>
                <a:spcPct val="150000"/>
              </a:lnSpc>
              <a:buNone/>
            </a:pPr>
            <a:r>
              <a:rPr lang="en-US" sz="2000" dirty="0">
                <a:solidFill>
                  <a:srgbClr val="002060"/>
                </a:solidFill>
              </a:rPr>
              <a:t>Mr. Anil Kumar discussed about statistics with real life examples he also introduce the participants in many exclusive examples and case studies in Business, Economics, Bio-Statistics &amp; Data Modeling’s. He also shared his personal experiences about his career. The students were able to know about the various skills like R, Python, SAS, SPSS &amp; Advanced Excel, that are required being an informative speaker then he shared the skills required for a leads to excel in the job</a:t>
            </a:r>
            <a:r>
              <a:rPr lang="en-US" sz="1800" dirty="0">
                <a:solidFill>
                  <a:srgbClr val="002060"/>
                </a:solidFill>
              </a:rPr>
              <a:t>.</a:t>
            </a:r>
          </a:p>
        </p:txBody>
      </p:sp>
      <p:pic>
        <p:nvPicPr>
          <p:cNvPr id="2" name="Picture 3">
            <a:extLst>
              <a:ext uri="{FF2B5EF4-FFF2-40B4-BE49-F238E27FC236}">
                <a16:creationId xmlns:a16="http://schemas.microsoft.com/office/drawing/2014/main" id="{3D2CC404-1A46-1645-8C4E-171AADFCD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7354" y="663676"/>
            <a:ext cx="4724286" cy="5751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2725208"/>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unga\Downloads\7 Gallery\1.18.jpg"/>
          <p:cNvPicPr>
            <a:picLocks noChangeAspect="1" noChangeArrowheads="1"/>
          </p:cNvPicPr>
          <p:nvPr/>
        </p:nvPicPr>
        <p:blipFill>
          <a:blip r:embed="rId2"/>
          <a:srcRect/>
          <a:stretch>
            <a:fillRect/>
          </a:stretch>
        </p:blipFill>
        <p:spPr bwMode="auto">
          <a:xfrm>
            <a:off x="5309419" y="570334"/>
            <a:ext cx="6454877" cy="3241623"/>
          </a:xfrm>
          <a:prstGeom prst="rect">
            <a:avLst/>
          </a:prstGeom>
          <a:noFill/>
        </p:spPr>
      </p:pic>
      <p:pic>
        <p:nvPicPr>
          <p:cNvPr id="1027" name="Picture 3" descr="C:\Users\tunga\Downloads\7 Gallery\2.jpg"/>
          <p:cNvPicPr>
            <a:picLocks noChangeAspect="1" noChangeArrowheads="1"/>
          </p:cNvPicPr>
          <p:nvPr/>
        </p:nvPicPr>
        <p:blipFill>
          <a:blip r:embed="rId3"/>
          <a:srcRect/>
          <a:stretch>
            <a:fillRect/>
          </a:stretch>
        </p:blipFill>
        <p:spPr bwMode="auto">
          <a:xfrm>
            <a:off x="5309418" y="3990848"/>
            <a:ext cx="6577781" cy="2639374"/>
          </a:xfrm>
          <a:prstGeom prst="rect">
            <a:avLst/>
          </a:prstGeom>
          <a:noFill/>
        </p:spPr>
      </p:pic>
      <p:pic>
        <p:nvPicPr>
          <p:cNvPr id="2" name="Picture 2">
            <a:extLst>
              <a:ext uri="{FF2B5EF4-FFF2-40B4-BE49-F238E27FC236}">
                <a16:creationId xmlns:a16="http://schemas.microsoft.com/office/drawing/2014/main" id="{EA4EFDDC-5337-E148-A18D-AE4274A1EF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233" y="765916"/>
            <a:ext cx="3937820" cy="5527016"/>
          </a:xfrm>
          <a:prstGeom prst="rect">
            <a:avLst/>
          </a:prstGeom>
        </p:spPr>
      </p:pic>
    </p:spTree>
    <p:extLst>
      <p:ext uri="{BB962C8B-B14F-4D97-AF65-F5344CB8AC3E}">
        <p14:creationId xmlns:p14="http://schemas.microsoft.com/office/powerpoint/2010/main" val="1793143136"/>
      </p:ext>
    </p:extLst>
  </p:cSld>
  <p:clrMapOvr>
    <a:masterClrMapping/>
  </p:clrMapOvr>
  <mc:AlternateContent xmlns:mc="http://schemas.openxmlformats.org/markup-compatibility/2006">
    <mc:Choice xmlns:p14="http://schemas.microsoft.com/office/powerpoint/2010/main" Requires="p14">
      <p:transition spd="slow" p14:dur="2250" advTm="2000">
        <p:random/>
      </p:transition>
    </mc:Choice>
    <mc:Fallback>
      <p:transition spd="slow" advTm="2000">
        <p:random/>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862</TotalTime>
  <Words>851</Words>
  <Application>Microsoft Office PowerPoint</Application>
  <PresentationFormat>Widescreen</PresentationFormat>
  <Paragraphs>64</Paragraphs>
  <Slides>63</Slides>
  <Notes>2</Notes>
  <HiddenSlides>0</HiddenSlides>
  <MMClips>1</MMClips>
  <ScaleCrop>false</ScaleCrop>
  <HeadingPairs>
    <vt:vector size="8" baseType="variant">
      <vt:variant>
        <vt:lpstr>Fonts Used</vt:lpstr>
      </vt:variant>
      <vt:variant>
        <vt:i4>9</vt:i4>
      </vt:variant>
      <vt:variant>
        <vt:lpstr>Theme</vt:lpstr>
      </vt:variant>
      <vt:variant>
        <vt:i4>1</vt:i4>
      </vt:variant>
      <vt:variant>
        <vt:lpstr>Slide Titles</vt:lpstr>
      </vt:variant>
      <vt:variant>
        <vt:i4>63</vt:i4>
      </vt:variant>
      <vt:variant>
        <vt:lpstr>Custom Shows</vt:lpstr>
      </vt:variant>
      <vt:variant>
        <vt:i4>1</vt:i4>
      </vt:variant>
    </vt:vector>
  </HeadingPairs>
  <TitlesOfParts>
    <vt:vector size="74" baseType="lpstr">
      <vt:lpstr>Algerian</vt:lpstr>
      <vt:lpstr>Arial</vt:lpstr>
      <vt:lpstr>Arial Black</vt:lpstr>
      <vt:lpstr>Calibri</vt:lpstr>
      <vt:lpstr>Castellar</vt:lpstr>
      <vt:lpstr>Constantia</vt:lpstr>
      <vt:lpstr>Times New Roman</vt:lpstr>
      <vt:lpstr>Wingdings</vt:lpstr>
      <vt:lpstr>Wingdings 2</vt:lpstr>
      <vt:lpstr>Flow</vt:lpstr>
      <vt:lpstr>PowerPoint Presentation</vt:lpstr>
      <vt:lpstr>STATISTICS</vt:lpstr>
      <vt:lpstr>PowerPoint Presentation</vt:lpstr>
      <vt:lpstr>NATIONAL STATISTICS DAY CELEBRATIONS</vt:lpstr>
      <vt:lpstr>PowerPoint Presentation</vt:lpstr>
      <vt:lpstr>PowerPoint Presentation</vt:lpstr>
      <vt:lpstr>GUEST LECTURE  ON  APPLICATIONS OF STATISTICS AND CAREER GUIDENCE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STATISTICS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SRIPADH</dc:creator>
  <cp:lastModifiedBy>SRIPADH</cp:lastModifiedBy>
  <cp:revision>181</cp:revision>
  <dcterms:created xsi:type="dcterms:W3CDTF">2020-02-28T15:55:46Z</dcterms:created>
  <dcterms:modified xsi:type="dcterms:W3CDTF">2023-07-30T06:59:42Z</dcterms:modified>
</cp:coreProperties>
</file>